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62" r:id="rId3"/>
    <p:sldId id="257" r:id="rId4"/>
    <p:sldId id="258" r:id="rId5"/>
    <p:sldId id="263" r:id="rId6"/>
    <p:sldId id="259" r:id="rId7"/>
    <p:sldId id="260" r:id="rId8"/>
    <p:sldId id="261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59" autoAdjust="0"/>
    <p:restoredTop sz="86380" autoAdjust="0"/>
  </p:normalViewPr>
  <p:slideViewPr>
    <p:cSldViewPr>
      <p:cViewPr varScale="1">
        <p:scale>
          <a:sx n="63" d="100"/>
          <a:sy n="63" d="100"/>
        </p:scale>
        <p:origin x="-136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84B7695-AB10-49C9-ABD0-400F73C4DCA7}" type="doc">
      <dgm:prSet loTypeId="urn:microsoft.com/office/officeart/2005/8/layout/bList2" loCatId="list" qsTypeId="urn:microsoft.com/office/officeart/2005/8/quickstyle/simple1" qsCatId="simple" csTypeId="urn:microsoft.com/office/officeart/2005/8/colors/accent1_2" csCatId="accent1" phldr="1"/>
      <dgm:spPr/>
    </dgm:pt>
    <dgm:pt modelId="{5CC31D14-DEB7-4C16-9199-73A7E6FD445F}">
      <dgm:prSet phldrT="[Текст]"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Налоговые доходы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0E5917DF-642C-438D-8B53-69ABE269DCCC}" type="parTrans" cxnId="{CEED9B7E-03C9-4E4E-99C4-F1B2054380C7}">
      <dgm:prSet/>
      <dgm:spPr/>
      <dgm:t>
        <a:bodyPr/>
        <a:lstStyle/>
        <a:p>
          <a:endParaRPr lang="ru-RU"/>
        </a:p>
      </dgm:t>
    </dgm:pt>
    <dgm:pt modelId="{4D945297-8A3F-40A2-A8A4-025D92AD71A7}" type="sibTrans" cxnId="{CEED9B7E-03C9-4E4E-99C4-F1B2054380C7}">
      <dgm:prSet/>
      <dgm:spPr/>
      <dgm:t>
        <a:bodyPr/>
        <a:lstStyle/>
        <a:p>
          <a:endParaRPr lang="ru-RU"/>
        </a:p>
      </dgm:t>
    </dgm:pt>
    <dgm:pt modelId="{FB7A148A-20EF-4CFC-9B19-A9F48E6AE68B}">
      <dgm:prSet phldrT="[Текст]"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Неналоговые доходы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EB483C7B-6E93-46BF-AE62-55945FC7AC06}" type="parTrans" cxnId="{43A02B0B-5420-46E3-B83F-7C9AD153E874}">
      <dgm:prSet/>
      <dgm:spPr/>
      <dgm:t>
        <a:bodyPr/>
        <a:lstStyle/>
        <a:p>
          <a:endParaRPr lang="ru-RU"/>
        </a:p>
      </dgm:t>
    </dgm:pt>
    <dgm:pt modelId="{ACEDEF2F-9E01-4A44-9904-05CE39F4D25E}" type="sibTrans" cxnId="{43A02B0B-5420-46E3-B83F-7C9AD153E874}">
      <dgm:prSet/>
      <dgm:spPr/>
      <dgm:t>
        <a:bodyPr/>
        <a:lstStyle/>
        <a:p>
          <a:endParaRPr lang="ru-RU"/>
        </a:p>
      </dgm:t>
    </dgm:pt>
    <dgm:pt modelId="{FDB72931-307B-4511-A7A2-53E301B97B3F}">
      <dgm:prSet phldrT="[Текст]"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Безвозмездные поступления 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A7384A76-5AC2-4D27-8C85-FE3B348182DA}" type="parTrans" cxnId="{7EEBA461-C12F-4093-A323-27BD98B703F1}">
      <dgm:prSet/>
      <dgm:spPr/>
      <dgm:t>
        <a:bodyPr/>
        <a:lstStyle/>
        <a:p>
          <a:endParaRPr lang="ru-RU"/>
        </a:p>
      </dgm:t>
    </dgm:pt>
    <dgm:pt modelId="{9432F9D7-E1C7-4FE7-9C89-5B8385420E52}" type="sibTrans" cxnId="{7EEBA461-C12F-4093-A323-27BD98B703F1}">
      <dgm:prSet/>
      <dgm:spPr/>
      <dgm:t>
        <a:bodyPr/>
        <a:lstStyle/>
        <a:p>
          <a:endParaRPr lang="ru-RU"/>
        </a:p>
      </dgm:t>
    </dgm:pt>
    <dgm:pt modelId="{D5C48C2E-D2B9-4672-A1B6-BD6628E1835B}">
      <dgm:prSet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2739,4 тыс.рублей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8E21652C-D826-4465-AFA0-F5B2E2C43383}" type="parTrans" cxnId="{4F449ABE-4DDF-4BA1-AE62-2B5E2E13B28F}">
      <dgm:prSet/>
      <dgm:spPr/>
      <dgm:t>
        <a:bodyPr/>
        <a:lstStyle/>
        <a:p>
          <a:endParaRPr lang="ru-RU"/>
        </a:p>
      </dgm:t>
    </dgm:pt>
    <dgm:pt modelId="{CA7B4AF5-ADE3-4729-976F-4727833C4EAC}" type="sibTrans" cxnId="{4F449ABE-4DDF-4BA1-AE62-2B5E2E13B28F}">
      <dgm:prSet/>
      <dgm:spPr/>
      <dgm:t>
        <a:bodyPr/>
        <a:lstStyle/>
        <a:p>
          <a:endParaRPr lang="ru-RU"/>
        </a:p>
      </dgm:t>
    </dgm:pt>
    <dgm:pt modelId="{AD8D16D0-5300-497D-BA0A-8124D76BE67F}">
      <dgm:prSet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1174,0 тыс. рублей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EB45CF0F-8D14-4766-BC22-48B0F6CC97EE}" type="parTrans" cxnId="{F1E89D18-16B4-4839-B3BB-B5EF177AA5B7}">
      <dgm:prSet/>
      <dgm:spPr/>
      <dgm:t>
        <a:bodyPr/>
        <a:lstStyle/>
        <a:p>
          <a:endParaRPr lang="ru-RU"/>
        </a:p>
      </dgm:t>
    </dgm:pt>
    <dgm:pt modelId="{5AE64CE9-C4E9-4753-BD2B-A7841BF35D9D}" type="sibTrans" cxnId="{F1E89D18-16B4-4839-B3BB-B5EF177AA5B7}">
      <dgm:prSet/>
      <dgm:spPr/>
      <dgm:t>
        <a:bodyPr/>
        <a:lstStyle/>
        <a:p>
          <a:endParaRPr lang="ru-RU"/>
        </a:p>
      </dgm:t>
    </dgm:pt>
    <dgm:pt modelId="{0E692DCA-453C-4063-9975-33CEC4EE6BB5}">
      <dgm:prSet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 или 14,7%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BF4986C4-BCCD-4B4E-9307-99DFC61E641B}" type="parTrans" cxnId="{44A50B34-7F6C-4C43-B073-673EC9ACE0E2}">
      <dgm:prSet/>
      <dgm:spPr/>
      <dgm:t>
        <a:bodyPr/>
        <a:lstStyle/>
        <a:p>
          <a:endParaRPr lang="ru-RU"/>
        </a:p>
      </dgm:t>
    </dgm:pt>
    <dgm:pt modelId="{79ABBCB2-3B62-492E-A905-4FF9D96B4558}" type="sibTrans" cxnId="{44A50B34-7F6C-4C43-B073-673EC9ACE0E2}">
      <dgm:prSet/>
      <dgm:spPr/>
      <dgm:t>
        <a:bodyPr/>
        <a:lstStyle/>
        <a:p>
          <a:endParaRPr lang="ru-RU"/>
        </a:p>
      </dgm:t>
    </dgm:pt>
    <dgm:pt modelId="{A2504534-18D5-4FD5-9D3B-D6D6EC395FDD}">
      <dgm:prSet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 или 34,4%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4B1BBB0E-ED1E-46A2-8D20-0ADC448C4971}" type="parTrans" cxnId="{8D72C29F-63E4-4ECD-BA1C-6428BC0D31D6}">
      <dgm:prSet/>
      <dgm:spPr/>
      <dgm:t>
        <a:bodyPr/>
        <a:lstStyle/>
        <a:p>
          <a:endParaRPr lang="ru-RU"/>
        </a:p>
      </dgm:t>
    </dgm:pt>
    <dgm:pt modelId="{69E16478-12C0-413A-9495-6870D5FC254F}" type="sibTrans" cxnId="{8D72C29F-63E4-4ECD-BA1C-6428BC0D31D6}">
      <dgm:prSet/>
      <dgm:spPr/>
      <dgm:t>
        <a:bodyPr/>
        <a:lstStyle/>
        <a:p>
          <a:endParaRPr lang="ru-RU"/>
        </a:p>
      </dgm:t>
    </dgm:pt>
    <dgm:pt modelId="{CCB2F52A-44E1-479C-BF67-3098041C6DE9}">
      <dgm:prSet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4049,8тыс.рублей 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1ACE2DCB-37E4-4CB9-8B87-459532D694F9}" type="parTrans" cxnId="{575E7D73-6AA0-4CB1-8114-507F4BD38E3F}">
      <dgm:prSet/>
      <dgm:spPr/>
      <dgm:t>
        <a:bodyPr/>
        <a:lstStyle/>
        <a:p>
          <a:endParaRPr lang="ru-RU"/>
        </a:p>
      </dgm:t>
    </dgm:pt>
    <dgm:pt modelId="{4412CEF5-ADF2-4038-AE90-1AE49547C422}" type="sibTrans" cxnId="{575E7D73-6AA0-4CB1-8114-507F4BD38E3F}">
      <dgm:prSet/>
      <dgm:spPr/>
      <dgm:t>
        <a:bodyPr/>
        <a:lstStyle/>
        <a:p>
          <a:endParaRPr lang="ru-RU"/>
        </a:p>
      </dgm:t>
    </dgm:pt>
    <dgm:pt modelId="{3B5FC90D-4A6B-4DEE-B52F-39780D89BF36}">
      <dgm:prSet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или  50,9%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8D10E2A6-6846-43FB-8AE0-9A3522742458}" type="parTrans" cxnId="{53ECE3B2-5CC6-446D-A406-736420CA0A22}">
      <dgm:prSet/>
      <dgm:spPr/>
      <dgm:t>
        <a:bodyPr/>
        <a:lstStyle/>
        <a:p>
          <a:endParaRPr lang="ru-RU"/>
        </a:p>
      </dgm:t>
    </dgm:pt>
    <dgm:pt modelId="{E61EE572-2A30-41E5-95F0-41823052FC91}" type="sibTrans" cxnId="{53ECE3B2-5CC6-446D-A406-736420CA0A22}">
      <dgm:prSet/>
      <dgm:spPr/>
      <dgm:t>
        <a:bodyPr/>
        <a:lstStyle/>
        <a:p>
          <a:endParaRPr lang="ru-RU"/>
        </a:p>
      </dgm:t>
    </dgm:pt>
    <dgm:pt modelId="{9213145B-35E3-453B-8DC9-C367959793A4}" type="pres">
      <dgm:prSet presAssocID="{B84B7695-AB10-49C9-ABD0-400F73C4DCA7}" presName="diagram" presStyleCnt="0">
        <dgm:presLayoutVars>
          <dgm:dir/>
          <dgm:animLvl val="lvl"/>
          <dgm:resizeHandles val="exact"/>
        </dgm:presLayoutVars>
      </dgm:prSet>
      <dgm:spPr/>
    </dgm:pt>
    <dgm:pt modelId="{FE6E5633-1E46-476C-832C-16047D2531E7}" type="pres">
      <dgm:prSet presAssocID="{5CC31D14-DEB7-4C16-9199-73A7E6FD445F}" presName="compNode" presStyleCnt="0"/>
      <dgm:spPr/>
    </dgm:pt>
    <dgm:pt modelId="{957D9E07-6E09-48D0-A6A9-5C1FE214C58A}" type="pres">
      <dgm:prSet presAssocID="{5CC31D14-DEB7-4C16-9199-73A7E6FD445F}" presName="childRect" presStyleLbl="bgAcc1" presStyleIdx="0" presStyleCnt="3" custLinFactNeighborX="-523" custLinFactNeighborY="-124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86E926-CB13-4172-BFCB-DBDBCE39D521}" type="pres">
      <dgm:prSet presAssocID="{5CC31D14-DEB7-4C16-9199-73A7E6FD445F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C1BB5D-7ED7-4C1C-8856-7B2D5A43243F}" type="pres">
      <dgm:prSet presAssocID="{5CC31D14-DEB7-4C16-9199-73A7E6FD445F}" presName="parentRect" presStyleLbl="alignNode1" presStyleIdx="0" presStyleCnt="3"/>
      <dgm:spPr/>
      <dgm:t>
        <a:bodyPr/>
        <a:lstStyle/>
        <a:p>
          <a:endParaRPr lang="ru-RU"/>
        </a:p>
      </dgm:t>
    </dgm:pt>
    <dgm:pt modelId="{C8ADAB3D-540B-455B-A39D-E694A1DFB292}" type="pres">
      <dgm:prSet presAssocID="{5CC31D14-DEB7-4C16-9199-73A7E6FD445F}" presName="adorn" presStyleLbl="fgAccFollowNode1" presStyleIdx="0" presStyleCnt="3"/>
      <dgm:spPr/>
    </dgm:pt>
    <dgm:pt modelId="{F370B1B8-1611-473B-80CB-15758C47F6FE}" type="pres">
      <dgm:prSet presAssocID="{4D945297-8A3F-40A2-A8A4-025D92AD71A7}" presName="sibTrans" presStyleLbl="sibTrans2D1" presStyleIdx="0" presStyleCnt="0"/>
      <dgm:spPr/>
      <dgm:t>
        <a:bodyPr/>
        <a:lstStyle/>
        <a:p>
          <a:endParaRPr lang="ru-RU"/>
        </a:p>
      </dgm:t>
    </dgm:pt>
    <dgm:pt modelId="{A4ED1777-5481-4C2C-B59B-0B076640D61C}" type="pres">
      <dgm:prSet presAssocID="{FB7A148A-20EF-4CFC-9B19-A9F48E6AE68B}" presName="compNode" presStyleCnt="0"/>
      <dgm:spPr/>
    </dgm:pt>
    <dgm:pt modelId="{E7408932-1630-4558-91B4-0C52D6215E58}" type="pres">
      <dgm:prSet presAssocID="{FB7A148A-20EF-4CFC-9B19-A9F48E6AE68B}" presName="childRect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1FF0C64-FF8D-4BCE-ACB9-1496C1B1167E}" type="pres">
      <dgm:prSet presAssocID="{FB7A148A-20EF-4CFC-9B19-A9F48E6AE68B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FF1E2CD-EF66-469F-AE9E-4CE62BD69527}" type="pres">
      <dgm:prSet presAssocID="{FB7A148A-20EF-4CFC-9B19-A9F48E6AE68B}" presName="parentRect" presStyleLbl="alignNode1" presStyleIdx="1" presStyleCnt="3"/>
      <dgm:spPr/>
      <dgm:t>
        <a:bodyPr/>
        <a:lstStyle/>
        <a:p>
          <a:endParaRPr lang="ru-RU"/>
        </a:p>
      </dgm:t>
    </dgm:pt>
    <dgm:pt modelId="{A0FB7B2E-7C93-4E6C-9C78-9B00B5DA9370}" type="pres">
      <dgm:prSet presAssocID="{FB7A148A-20EF-4CFC-9B19-A9F48E6AE68B}" presName="adorn" presStyleLbl="fgAccFollowNode1" presStyleIdx="1" presStyleCnt="3"/>
      <dgm:spPr/>
    </dgm:pt>
    <dgm:pt modelId="{53EEB7BD-E0FE-4D5E-9BFF-EEA69AA0EE9D}" type="pres">
      <dgm:prSet presAssocID="{ACEDEF2F-9E01-4A44-9904-05CE39F4D25E}" presName="sibTrans" presStyleLbl="sibTrans2D1" presStyleIdx="0" presStyleCnt="0"/>
      <dgm:spPr/>
      <dgm:t>
        <a:bodyPr/>
        <a:lstStyle/>
        <a:p>
          <a:endParaRPr lang="ru-RU"/>
        </a:p>
      </dgm:t>
    </dgm:pt>
    <dgm:pt modelId="{ED54E703-41B7-41FF-8BFB-FC063F0D1BA5}" type="pres">
      <dgm:prSet presAssocID="{FDB72931-307B-4511-A7A2-53E301B97B3F}" presName="compNode" presStyleCnt="0"/>
      <dgm:spPr/>
    </dgm:pt>
    <dgm:pt modelId="{7E212A41-0F2C-4EED-8E5E-C5243AAF32C9}" type="pres">
      <dgm:prSet presAssocID="{FDB72931-307B-4511-A7A2-53E301B97B3F}" presName="childRect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4FDA01-DD15-4C8C-9E90-A02D514C9D4F}" type="pres">
      <dgm:prSet presAssocID="{FDB72931-307B-4511-A7A2-53E301B97B3F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387982-B0E7-41C6-96AA-64504413EDD9}" type="pres">
      <dgm:prSet presAssocID="{FDB72931-307B-4511-A7A2-53E301B97B3F}" presName="parentRect" presStyleLbl="alignNode1" presStyleIdx="2" presStyleCnt="3"/>
      <dgm:spPr/>
      <dgm:t>
        <a:bodyPr/>
        <a:lstStyle/>
        <a:p>
          <a:endParaRPr lang="ru-RU"/>
        </a:p>
      </dgm:t>
    </dgm:pt>
    <dgm:pt modelId="{30D49728-548A-4354-9EC8-908CD20FC1AC}" type="pres">
      <dgm:prSet presAssocID="{FDB72931-307B-4511-A7A2-53E301B97B3F}" presName="adorn" presStyleLbl="fgAccFollowNode1" presStyleIdx="2" presStyleCnt="3"/>
      <dgm:spPr/>
    </dgm:pt>
  </dgm:ptLst>
  <dgm:cxnLst>
    <dgm:cxn modelId="{EEB273A4-48E3-4AA6-8D01-2324F660D2C1}" type="presOf" srcId="{FB7A148A-20EF-4CFC-9B19-A9F48E6AE68B}" destId="{D1FF0C64-FF8D-4BCE-ACB9-1496C1B1167E}" srcOrd="0" destOrd="0" presId="urn:microsoft.com/office/officeart/2005/8/layout/bList2"/>
    <dgm:cxn modelId="{3C21152E-DFB9-402D-82B7-7F337931D373}" type="presOf" srcId="{5CC31D14-DEB7-4C16-9199-73A7E6FD445F}" destId="{6E86E926-CB13-4172-BFCB-DBDBCE39D521}" srcOrd="0" destOrd="0" presId="urn:microsoft.com/office/officeart/2005/8/layout/bList2"/>
    <dgm:cxn modelId="{43A02B0B-5420-46E3-B83F-7C9AD153E874}" srcId="{B84B7695-AB10-49C9-ABD0-400F73C4DCA7}" destId="{FB7A148A-20EF-4CFC-9B19-A9F48E6AE68B}" srcOrd="1" destOrd="0" parTransId="{EB483C7B-6E93-46BF-AE62-55945FC7AC06}" sibTransId="{ACEDEF2F-9E01-4A44-9904-05CE39F4D25E}"/>
    <dgm:cxn modelId="{CE1B3DA6-16EF-44A5-8C34-FFDF7EBA40ED}" type="presOf" srcId="{FDB72931-307B-4511-A7A2-53E301B97B3F}" destId="{D5387982-B0E7-41C6-96AA-64504413EDD9}" srcOrd="1" destOrd="0" presId="urn:microsoft.com/office/officeart/2005/8/layout/bList2"/>
    <dgm:cxn modelId="{25D432BA-6C93-439B-93E0-0C881A85B540}" type="presOf" srcId="{5CC31D14-DEB7-4C16-9199-73A7E6FD445F}" destId="{3AC1BB5D-7ED7-4C1C-8856-7B2D5A43243F}" srcOrd="1" destOrd="0" presId="urn:microsoft.com/office/officeart/2005/8/layout/bList2"/>
    <dgm:cxn modelId="{8D72C29F-63E4-4ECD-BA1C-6428BC0D31D6}" srcId="{5CC31D14-DEB7-4C16-9199-73A7E6FD445F}" destId="{A2504534-18D5-4FD5-9D3B-D6D6EC395FDD}" srcOrd="1" destOrd="0" parTransId="{4B1BBB0E-ED1E-46A2-8D20-0ADC448C4971}" sibTransId="{69E16478-12C0-413A-9495-6870D5FC254F}"/>
    <dgm:cxn modelId="{CEED9B7E-03C9-4E4E-99C4-F1B2054380C7}" srcId="{B84B7695-AB10-49C9-ABD0-400F73C4DCA7}" destId="{5CC31D14-DEB7-4C16-9199-73A7E6FD445F}" srcOrd="0" destOrd="0" parTransId="{0E5917DF-642C-438D-8B53-69ABE269DCCC}" sibTransId="{4D945297-8A3F-40A2-A8A4-025D92AD71A7}"/>
    <dgm:cxn modelId="{7523D3EF-D8ED-46A9-88A9-D8C933173759}" type="presOf" srcId="{B84B7695-AB10-49C9-ABD0-400F73C4DCA7}" destId="{9213145B-35E3-453B-8DC9-C367959793A4}" srcOrd="0" destOrd="0" presId="urn:microsoft.com/office/officeart/2005/8/layout/bList2"/>
    <dgm:cxn modelId="{6FB55924-F219-490C-AA76-6B47A7DE4427}" type="presOf" srcId="{A2504534-18D5-4FD5-9D3B-D6D6EC395FDD}" destId="{957D9E07-6E09-48D0-A6A9-5C1FE214C58A}" srcOrd="0" destOrd="1" presId="urn:microsoft.com/office/officeart/2005/8/layout/bList2"/>
    <dgm:cxn modelId="{575E7D73-6AA0-4CB1-8114-507F4BD38E3F}" srcId="{FDB72931-307B-4511-A7A2-53E301B97B3F}" destId="{CCB2F52A-44E1-479C-BF67-3098041C6DE9}" srcOrd="0" destOrd="0" parTransId="{1ACE2DCB-37E4-4CB9-8B87-459532D694F9}" sibTransId="{4412CEF5-ADF2-4038-AE90-1AE49547C422}"/>
    <dgm:cxn modelId="{14CC0433-3B96-4A79-A109-5F4EE9A5759A}" type="presOf" srcId="{AD8D16D0-5300-497D-BA0A-8124D76BE67F}" destId="{E7408932-1630-4558-91B4-0C52D6215E58}" srcOrd="0" destOrd="0" presId="urn:microsoft.com/office/officeart/2005/8/layout/bList2"/>
    <dgm:cxn modelId="{D4975B39-676F-4B9D-A367-3346E7072005}" type="presOf" srcId="{0E692DCA-453C-4063-9975-33CEC4EE6BB5}" destId="{E7408932-1630-4558-91B4-0C52D6215E58}" srcOrd="0" destOrd="1" presId="urn:microsoft.com/office/officeart/2005/8/layout/bList2"/>
    <dgm:cxn modelId="{79A7E532-C3C7-4220-B696-A01E5D0095F6}" type="presOf" srcId="{CCB2F52A-44E1-479C-BF67-3098041C6DE9}" destId="{7E212A41-0F2C-4EED-8E5E-C5243AAF32C9}" srcOrd="0" destOrd="0" presId="urn:microsoft.com/office/officeart/2005/8/layout/bList2"/>
    <dgm:cxn modelId="{885CD891-453A-4D06-8BF0-45C726DB1B55}" type="presOf" srcId="{4D945297-8A3F-40A2-A8A4-025D92AD71A7}" destId="{F370B1B8-1611-473B-80CB-15758C47F6FE}" srcOrd="0" destOrd="0" presId="urn:microsoft.com/office/officeart/2005/8/layout/bList2"/>
    <dgm:cxn modelId="{6D2DC2F9-8AC6-4539-8C8D-DE9DBE27FC2D}" type="presOf" srcId="{ACEDEF2F-9E01-4A44-9904-05CE39F4D25E}" destId="{53EEB7BD-E0FE-4D5E-9BFF-EEA69AA0EE9D}" srcOrd="0" destOrd="0" presId="urn:microsoft.com/office/officeart/2005/8/layout/bList2"/>
    <dgm:cxn modelId="{53ECE3B2-5CC6-446D-A406-736420CA0A22}" srcId="{FDB72931-307B-4511-A7A2-53E301B97B3F}" destId="{3B5FC90D-4A6B-4DEE-B52F-39780D89BF36}" srcOrd="1" destOrd="0" parTransId="{8D10E2A6-6846-43FB-8AE0-9A3522742458}" sibTransId="{E61EE572-2A30-41E5-95F0-41823052FC91}"/>
    <dgm:cxn modelId="{7EEBA461-C12F-4093-A323-27BD98B703F1}" srcId="{B84B7695-AB10-49C9-ABD0-400F73C4DCA7}" destId="{FDB72931-307B-4511-A7A2-53E301B97B3F}" srcOrd="2" destOrd="0" parTransId="{A7384A76-5AC2-4D27-8C85-FE3B348182DA}" sibTransId="{9432F9D7-E1C7-4FE7-9C89-5B8385420E52}"/>
    <dgm:cxn modelId="{F1E89D18-16B4-4839-B3BB-B5EF177AA5B7}" srcId="{FB7A148A-20EF-4CFC-9B19-A9F48E6AE68B}" destId="{AD8D16D0-5300-497D-BA0A-8124D76BE67F}" srcOrd="0" destOrd="0" parTransId="{EB45CF0F-8D14-4766-BC22-48B0F6CC97EE}" sibTransId="{5AE64CE9-C4E9-4753-BD2B-A7841BF35D9D}"/>
    <dgm:cxn modelId="{7F8F1417-C433-4075-816C-A89F4BF7C59B}" type="presOf" srcId="{FDB72931-307B-4511-A7A2-53E301B97B3F}" destId="{114FDA01-DD15-4C8C-9E90-A02D514C9D4F}" srcOrd="0" destOrd="0" presId="urn:microsoft.com/office/officeart/2005/8/layout/bList2"/>
    <dgm:cxn modelId="{0D5F9A67-18F7-43A4-9FFB-5F19A719D719}" type="presOf" srcId="{FB7A148A-20EF-4CFC-9B19-A9F48E6AE68B}" destId="{DFF1E2CD-EF66-469F-AE9E-4CE62BD69527}" srcOrd="1" destOrd="0" presId="urn:microsoft.com/office/officeart/2005/8/layout/bList2"/>
    <dgm:cxn modelId="{4F449ABE-4DDF-4BA1-AE62-2B5E2E13B28F}" srcId="{5CC31D14-DEB7-4C16-9199-73A7E6FD445F}" destId="{D5C48C2E-D2B9-4672-A1B6-BD6628E1835B}" srcOrd="0" destOrd="0" parTransId="{8E21652C-D826-4465-AFA0-F5B2E2C43383}" sibTransId="{CA7B4AF5-ADE3-4729-976F-4727833C4EAC}"/>
    <dgm:cxn modelId="{44A50B34-7F6C-4C43-B073-673EC9ACE0E2}" srcId="{FB7A148A-20EF-4CFC-9B19-A9F48E6AE68B}" destId="{0E692DCA-453C-4063-9975-33CEC4EE6BB5}" srcOrd="1" destOrd="0" parTransId="{BF4986C4-BCCD-4B4E-9307-99DFC61E641B}" sibTransId="{79ABBCB2-3B62-492E-A905-4FF9D96B4558}"/>
    <dgm:cxn modelId="{62614D60-2579-4C24-9CDE-FDB9FF63066B}" type="presOf" srcId="{3B5FC90D-4A6B-4DEE-B52F-39780D89BF36}" destId="{7E212A41-0F2C-4EED-8E5E-C5243AAF32C9}" srcOrd="0" destOrd="1" presId="urn:microsoft.com/office/officeart/2005/8/layout/bList2"/>
    <dgm:cxn modelId="{33EAFC76-9FDD-48D7-BF21-D0BF3E545294}" type="presOf" srcId="{D5C48C2E-D2B9-4672-A1B6-BD6628E1835B}" destId="{957D9E07-6E09-48D0-A6A9-5C1FE214C58A}" srcOrd="0" destOrd="0" presId="urn:microsoft.com/office/officeart/2005/8/layout/bList2"/>
    <dgm:cxn modelId="{234AB7AE-DD71-497C-AE1C-C2FCC0B9FE6D}" type="presParOf" srcId="{9213145B-35E3-453B-8DC9-C367959793A4}" destId="{FE6E5633-1E46-476C-832C-16047D2531E7}" srcOrd="0" destOrd="0" presId="urn:microsoft.com/office/officeart/2005/8/layout/bList2"/>
    <dgm:cxn modelId="{ABD77240-C9A1-4FFB-B779-AE885018FD78}" type="presParOf" srcId="{FE6E5633-1E46-476C-832C-16047D2531E7}" destId="{957D9E07-6E09-48D0-A6A9-5C1FE214C58A}" srcOrd="0" destOrd="0" presId="urn:microsoft.com/office/officeart/2005/8/layout/bList2"/>
    <dgm:cxn modelId="{4B54AF5C-93F9-4A63-83CD-1A79B5052719}" type="presParOf" srcId="{FE6E5633-1E46-476C-832C-16047D2531E7}" destId="{6E86E926-CB13-4172-BFCB-DBDBCE39D521}" srcOrd="1" destOrd="0" presId="urn:microsoft.com/office/officeart/2005/8/layout/bList2"/>
    <dgm:cxn modelId="{FC8DBE0A-53FD-4AD7-927F-4E95AD234645}" type="presParOf" srcId="{FE6E5633-1E46-476C-832C-16047D2531E7}" destId="{3AC1BB5D-7ED7-4C1C-8856-7B2D5A43243F}" srcOrd="2" destOrd="0" presId="urn:microsoft.com/office/officeart/2005/8/layout/bList2"/>
    <dgm:cxn modelId="{79284D74-18AA-4F03-97B3-F9FC74BE9C98}" type="presParOf" srcId="{FE6E5633-1E46-476C-832C-16047D2531E7}" destId="{C8ADAB3D-540B-455B-A39D-E694A1DFB292}" srcOrd="3" destOrd="0" presId="urn:microsoft.com/office/officeart/2005/8/layout/bList2"/>
    <dgm:cxn modelId="{013677D8-8775-424D-A20C-242F60626F74}" type="presParOf" srcId="{9213145B-35E3-453B-8DC9-C367959793A4}" destId="{F370B1B8-1611-473B-80CB-15758C47F6FE}" srcOrd="1" destOrd="0" presId="urn:microsoft.com/office/officeart/2005/8/layout/bList2"/>
    <dgm:cxn modelId="{C8C49407-CA64-48F9-95F5-B7F9CEB75C80}" type="presParOf" srcId="{9213145B-35E3-453B-8DC9-C367959793A4}" destId="{A4ED1777-5481-4C2C-B59B-0B076640D61C}" srcOrd="2" destOrd="0" presId="urn:microsoft.com/office/officeart/2005/8/layout/bList2"/>
    <dgm:cxn modelId="{85CC17BF-CBA1-49DE-8B2B-92143CE53EDA}" type="presParOf" srcId="{A4ED1777-5481-4C2C-B59B-0B076640D61C}" destId="{E7408932-1630-4558-91B4-0C52D6215E58}" srcOrd="0" destOrd="0" presId="urn:microsoft.com/office/officeart/2005/8/layout/bList2"/>
    <dgm:cxn modelId="{934260A7-BC73-4D27-9BAD-2502400A8E97}" type="presParOf" srcId="{A4ED1777-5481-4C2C-B59B-0B076640D61C}" destId="{D1FF0C64-FF8D-4BCE-ACB9-1496C1B1167E}" srcOrd="1" destOrd="0" presId="urn:microsoft.com/office/officeart/2005/8/layout/bList2"/>
    <dgm:cxn modelId="{BE695362-C2BB-436E-BB0C-DD5CEAD54EF6}" type="presParOf" srcId="{A4ED1777-5481-4C2C-B59B-0B076640D61C}" destId="{DFF1E2CD-EF66-469F-AE9E-4CE62BD69527}" srcOrd="2" destOrd="0" presId="urn:microsoft.com/office/officeart/2005/8/layout/bList2"/>
    <dgm:cxn modelId="{E646F5E3-04A3-4B20-9F26-5FFC3334EF3F}" type="presParOf" srcId="{A4ED1777-5481-4C2C-B59B-0B076640D61C}" destId="{A0FB7B2E-7C93-4E6C-9C78-9B00B5DA9370}" srcOrd="3" destOrd="0" presId="urn:microsoft.com/office/officeart/2005/8/layout/bList2"/>
    <dgm:cxn modelId="{D8ECFDE4-D901-4D13-AF11-94EEEFC3E535}" type="presParOf" srcId="{9213145B-35E3-453B-8DC9-C367959793A4}" destId="{53EEB7BD-E0FE-4D5E-9BFF-EEA69AA0EE9D}" srcOrd="3" destOrd="0" presId="urn:microsoft.com/office/officeart/2005/8/layout/bList2"/>
    <dgm:cxn modelId="{DDB2A5D1-BCD9-4C75-90D6-D005D5CD0D8C}" type="presParOf" srcId="{9213145B-35E3-453B-8DC9-C367959793A4}" destId="{ED54E703-41B7-41FF-8BFB-FC063F0D1BA5}" srcOrd="4" destOrd="0" presId="urn:microsoft.com/office/officeart/2005/8/layout/bList2"/>
    <dgm:cxn modelId="{D4A3B12D-0326-4953-A61D-EB1A7E399704}" type="presParOf" srcId="{ED54E703-41B7-41FF-8BFB-FC063F0D1BA5}" destId="{7E212A41-0F2C-4EED-8E5E-C5243AAF32C9}" srcOrd="0" destOrd="0" presId="urn:microsoft.com/office/officeart/2005/8/layout/bList2"/>
    <dgm:cxn modelId="{836625F2-5B14-43D3-BCC5-6835F17B9F9D}" type="presParOf" srcId="{ED54E703-41B7-41FF-8BFB-FC063F0D1BA5}" destId="{114FDA01-DD15-4C8C-9E90-A02D514C9D4F}" srcOrd="1" destOrd="0" presId="urn:microsoft.com/office/officeart/2005/8/layout/bList2"/>
    <dgm:cxn modelId="{FFC20224-FFD7-4196-BF27-8BAE9E4FE59E}" type="presParOf" srcId="{ED54E703-41B7-41FF-8BFB-FC063F0D1BA5}" destId="{D5387982-B0E7-41C6-96AA-64504413EDD9}" srcOrd="2" destOrd="0" presId="urn:microsoft.com/office/officeart/2005/8/layout/bList2"/>
    <dgm:cxn modelId="{DECD4653-4D81-489D-AF52-79CC52BA626A}" type="presParOf" srcId="{ED54E703-41B7-41FF-8BFB-FC063F0D1BA5}" destId="{30D49728-548A-4354-9EC8-908CD20FC1AC}" srcOrd="3" destOrd="0" presId="urn:microsoft.com/office/officeart/2005/8/layout/bList2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BF57236-68C7-4599-AE96-836AD114AC7C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9DE1618-F827-44CB-A9DF-80CCBDD75F20}">
      <dgm:prSet phldrT="[Текст]" custT="1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400" i="1" dirty="0" smtClean="0">
              <a:latin typeface="Times New Roman" pitchFamily="18" charset="0"/>
              <a:cs typeface="Times New Roman" pitchFamily="18" charset="0"/>
            </a:rPr>
            <a:t>Обеспечение качественными жилищно-коммунальными услугами населения Савоськинского сельского поселения благоустройство территории – 246,0 тыс.рублей</a:t>
          </a:r>
          <a:endParaRPr lang="ru-RU" sz="1400" i="1" dirty="0">
            <a:latin typeface="Times New Roman" pitchFamily="18" charset="0"/>
            <a:cs typeface="Times New Roman" pitchFamily="18" charset="0"/>
          </a:endParaRPr>
        </a:p>
      </dgm:t>
    </dgm:pt>
    <dgm:pt modelId="{CF0C5520-9173-4FF0-A9EC-850518C9C8E2}" type="parTrans" cxnId="{34500353-43A7-41CA-962A-5878728D19E4}">
      <dgm:prSet/>
      <dgm:spPr/>
      <dgm:t>
        <a:bodyPr/>
        <a:lstStyle/>
        <a:p>
          <a:endParaRPr lang="ru-RU"/>
        </a:p>
      </dgm:t>
    </dgm:pt>
    <dgm:pt modelId="{449E2A61-E1A3-41E2-9D0E-4EEEEDB37FB5}" type="sibTrans" cxnId="{34500353-43A7-41CA-962A-5878728D19E4}">
      <dgm:prSet/>
      <dgm:spPr/>
      <dgm:t>
        <a:bodyPr/>
        <a:lstStyle/>
        <a:p>
          <a:endParaRPr lang="ru-RU"/>
        </a:p>
      </dgm:t>
    </dgm:pt>
    <dgm:pt modelId="{FE38F8F1-9A27-4EE1-87A2-832715357C9E}">
      <dgm:prSet phldrT="[Текст]" custT="1">
        <dgm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400" i="1" dirty="0" smtClean="0">
              <a:latin typeface="Times New Roman" pitchFamily="18" charset="0"/>
              <a:cs typeface="Times New Roman" pitchFamily="18" charset="0"/>
            </a:rPr>
            <a:t>Обеспечение  общественного правопорядка и противодействие преступности- 2,0 тыс.рублей</a:t>
          </a:r>
          <a:endParaRPr lang="ru-RU" sz="1400" i="1" dirty="0">
            <a:latin typeface="Times New Roman" pitchFamily="18" charset="0"/>
            <a:cs typeface="Times New Roman" pitchFamily="18" charset="0"/>
          </a:endParaRPr>
        </a:p>
      </dgm:t>
    </dgm:pt>
    <dgm:pt modelId="{AE0238F6-051E-4D5F-AFF5-52814965FD9D}" type="parTrans" cxnId="{79AD4E96-67EA-4315-ABE0-368F2AC4D290}">
      <dgm:prSet/>
      <dgm:spPr/>
      <dgm:t>
        <a:bodyPr/>
        <a:lstStyle/>
        <a:p>
          <a:endParaRPr lang="ru-RU"/>
        </a:p>
      </dgm:t>
    </dgm:pt>
    <dgm:pt modelId="{1D7C08BC-1FA6-44FA-B69C-3D8D4166EE94}" type="sibTrans" cxnId="{79AD4E96-67EA-4315-ABE0-368F2AC4D290}">
      <dgm:prSet/>
      <dgm:spPr/>
      <dgm:t>
        <a:bodyPr/>
        <a:lstStyle/>
        <a:p>
          <a:endParaRPr lang="ru-RU"/>
        </a:p>
      </dgm:t>
    </dgm:pt>
    <dgm:pt modelId="{6AF208D9-0E04-44D1-A157-FF67051EC868}">
      <dgm:prSet phldrT="[Текст]"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400" i="1" dirty="0" smtClean="0">
              <a:latin typeface="Times New Roman" pitchFamily="18" charset="0"/>
              <a:cs typeface="Times New Roman" pitchFamily="18" charset="0"/>
            </a:rPr>
            <a:t>Защита населения и территорий от чрезвычайных ситуаций , обеспечение пожарной безопасности  и безопасности людей на водных объектах- 0,0 тыс. рублей</a:t>
          </a:r>
          <a:endParaRPr lang="ru-RU" sz="1400" i="1" dirty="0">
            <a:latin typeface="Times New Roman" pitchFamily="18" charset="0"/>
            <a:cs typeface="Times New Roman" pitchFamily="18" charset="0"/>
          </a:endParaRPr>
        </a:p>
      </dgm:t>
    </dgm:pt>
    <dgm:pt modelId="{1BBD2FD5-ED6E-4D6F-B615-BC4E3024E761}" type="parTrans" cxnId="{3D27C6FC-CC0B-4747-9D5E-8EFF22BC5E44}">
      <dgm:prSet/>
      <dgm:spPr/>
      <dgm:t>
        <a:bodyPr/>
        <a:lstStyle/>
        <a:p>
          <a:endParaRPr lang="ru-RU"/>
        </a:p>
      </dgm:t>
    </dgm:pt>
    <dgm:pt modelId="{24423D9C-2E0B-4F9F-82DD-26D07661E626}" type="sibTrans" cxnId="{3D27C6FC-CC0B-4747-9D5E-8EFF22BC5E44}">
      <dgm:prSet/>
      <dgm:spPr/>
      <dgm:t>
        <a:bodyPr/>
        <a:lstStyle/>
        <a:p>
          <a:endParaRPr lang="ru-RU"/>
        </a:p>
      </dgm:t>
    </dgm:pt>
    <dgm:pt modelId="{67AF7900-38D1-42EC-904A-D7BEC532E017}">
      <dgm:prSet phldrT="[Текст]"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400" i="1" dirty="0" smtClean="0">
              <a:latin typeface="Times New Roman" pitchFamily="18" charset="0"/>
              <a:cs typeface="Times New Roman" pitchFamily="18" charset="0"/>
            </a:rPr>
            <a:t>Развитие культуры –           1835,7 тыс. рублей</a:t>
          </a:r>
          <a:endParaRPr lang="ru-RU" sz="1400" i="1" dirty="0">
            <a:latin typeface="Times New Roman" pitchFamily="18" charset="0"/>
            <a:cs typeface="Times New Roman" pitchFamily="18" charset="0"/>
          </a:endParaRPr>
        </a:p>
      </dgm:t>
    </dgm:pt>
    <dgm:pt modelId="{DCA8ABD9-3145-4368-B579-88D8B719DDB7}" type="parTrans" cxnId="{DF36CA84-E3ED-418F-96F1-7F3F59F33E73}">
      <dgm:prSet/>
      <dgm:spPr/>
      <dgm:t>
        <a:bodyPr/>
        <a:lstStyle/>
        <a:p>
          <a:endParaRPr lang="ru-RU"/>
        </a:p>
      </dgm:t>
    </dgm:pt>
    <dgm:pt modelId="{B36805E3-2655-4603-95DA-590CD7DB58F7}" type="sibTrans" cxnId="{DF36CA84-E3ED-418F-96F1-7F3F59F33E73}">
      <dgm:prSet/>
      <dgm:spPr/>
      <dgm:t>
        <a:bodyPr/>
        <a:lstStyle/>
        <a:p>
          <a:endParaRPr lang="ru-RU"/>
        </a:p>
      </dgm:t>
    </dgm:pt>
    <dgm:pt modelId="{7FCF5241-3CC2-49EE-8B5B-1AA6DA3742CE}">
      <dgm:prSet phldrT="[Текст]" custT="1"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400" i="1" dirty="0" smtClean="0">
              <a:latin typeface="Times New Roman" pitchFamily="18" charset="0"/>
              <a:cs typeface="Times New Roman" pitchFamily="18" charset="0"/>
            </a:rPr>
            <a:t>Охрана окружающей среды и рациональное природопользование – 43,0 тыс. рублей</a:t>
          </a:r>
          <a:endParaRPr lang="ru-RU" sz="1400" i="1" dirty="0">
            <a:latin typeface="Times New Roman" pitchFamily="18" charset="0"/>
            <a:cs typeface="Times New Roman" pitchFamily="18" charset="0"/>
          </a:endParaRPr>
        </a:p>
      </dgm:t>
    </dgm:pt>
    <dgm:pt modelId="{FE835B1B-055E-46B8-9FBD-51244EFA1A45}" type="parTrans" cxnId="{1D32820C-EB60-4EE5-828D-F6D5BC20A162}">
      <dgm:prSet/>
      <dgm:spPr/>
      <dgm:t>
        <a:bodyPr/>
        <a:lstStyle/>
        <a:p>
          <a:endParaRPr lang="ru-RU"/>
        </a:p>
      </dgm:t>
    </dgm:pt>
    <dgm:pt modelId="{A9CDC8D3-A8D3-4340-8B99-9F8F27FC2AE1}" type="sibTrans" cxnId="{1D32820C-EB60-4EE5-828D-F6D5BC20A162}">
      <dgm:prSet/>
      <dgm:spPr/>
      <dgm:t>
        <a:bodyPr/>
        <a:lstStyle/>
        <a:p>
          <a:endParaRPr lang="ru-RU"/>
        </a:p>
      </dgm:t>
    </dgm:pt>
    <dgm:pt modelId="{F1E75DD0-1BB1-4953-9D37-55653EF37442}" type="pres">
      <dgm:prSet presAssocID="{BBF57236-68C7-4599-AE96-836AD114AC7C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70878AA-3D81-4056-B8B5-0AA4710DB7A3}" type="pres">
      <dgm:prSet presAssocID="{19DE1618-F827-44CB-A9DF-80CCBDD75F20}" presName="node" presStyleLbl="node1" presStyleIdx="0" presStyleCnt="5" custLinFactNeighborX="1666" custLinFactNeighborY="-313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30ED8CF-BD10-4A6C-BA73-51D1975F909A}" type="pres">
      <dgm:prSet presAssocID="{449E2A61-E1A3-41E2-9D0E-4EEEEDB37FB5}" presName="sibTrans" presStyleCnt="0"/>
      <dgm:spPr/>
    </dgm:pt>
    <dgm:pt modelId="{51991AC4-98D6-456C-A024-03266D06E6E2}" type="pres">
      <dgm:prSet presAssocID="{FE38F8F1-9A27-4EE1-87A2-832715357C9E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C12782-A60C-42B5-A5C5-44BFCAB0118F}" type="pres">
      <dgm:prSet presAssocID="{1D7C08BC-1FA6-44FA-B69C-3D8D4166EE94}" presName="sibTrans" presStyleCnt="0"/>
      <dgm:spPr/>
    </dgm:pt>
    <dgm:pt modelId="{7188673F-36C8-4EB9-AADA-36472EB90F3F}" type="pres">
      <dgm:prSet presAssocID="{6AF208D9-0E04-44D1-A157-FF67051EC868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ABB020-52D4-4B11-B835-115D7FA9BF5C}" type="pres">
      <dgm:prSet presAssocID="{24423D9C-2E0B-4F9F-82DD-26D07661E626}" presName="sibTrans" presStyleCnt="0"/>
      <dgm:spPr/>
    </dgm:pt>
    <dgm:pt modelId="{54EDAD5B-58AB-4B57-9029-74D90A45CCD5}" type="pres">
      <dgm:prSet presAssocID="{67AF7900-38D1-42EC-904A-D7BEC532E017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14C7F8-0820-4457-8A79-B5B8461D04C5}" type="pres">
      <dgm:prSet presAssocID="{B36805E3-2655-4603-95DA-590CD7DB58F7}" presName="sibTrans" presStyleCnt="0"/>
      <dgm:spPr/>
    </dgm:pt>
    <dgm:pt modelId="{31F63DEC-9B4B-4B58-9285-40FEA055E7F2}" type="pres">
      <dgm:prSet presAssocID="{7FCF5241-3CC2-49EE-8B5B-1AA6DA3742CE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F36CA84-E3ED-418F-96F1-7F3F59F33E73}" srcId="{BBF57236-68C7-4599-AE96-836AD114AC7C}" destId="{67AF7900-38D1-42EC-904A-D7BEC532E017}" srcOrd="3" destOrd="0" parTransId="{DCA8ABD9-3145-4368-B579-88D8B719DDB7}" sibTransId="{B36805E3-2655-4603-95DA-590CD7DB58F7}"/>
    <dgm:cxn modelId="{716133C9-2CBA-41C0-80D4-F35087974AC4}" type="presOf" srcId="{6AF208D9-0E04-44D1-A157-FF67051EC868}" destId="{7188673F-36C8-4EB9-AADA-36472EB90F3F}" srcOrd="0" destOrd="0" presId="urn:microsoft.com/office/officeart/2005/8/layout/default"/>
    <dgm:cxn modelId="{1D32820C-EB60-4EE5-828D-F6D5BC20A162}" srcId="{BBF57236-68C7-4599-AE96-836AD114AC7C}" destId="{7FCF5241-3CC2-49EE-8B5B-1AA6DA3742CE}" srcOrd="4" destOrd="0" parTransId="{FE835B1B-055E-46B8-9FBD-51244EFA1A45}" sibTransId="{A9CDC8D3-A8D3-4340-8B99-9F8F27FC2AE1}"/>
    <dgm:cxn modelId="{E5C945F7-5CFA-4A0B-A1A9-B892B189459D}" type="presOf" srcId="{BBF57236-68C7-4599-AE96-836AD114AC7C}" destId="{F1E75DD0-1BB1-4953-9D37-55653EF37442}" srcOrd="0" destOrd="0" presId="urn:microsoft.com/office/officeart/2005/8/layout/default"/>
    <dgm:cxn modelId="{255C2855-5D3B-4E4A-97C5-AF4ABDA171FB}" type="presOf" srcId="{67AF7900-38D1-42EC-904A-D7BEC532E017}" destId="{54EDAD5B-58AB-4B57-9029-74D90A45CCD5}" srcOrd="0" destOrd="0" presId="urn:microsoft.com/office/officeart/2005/8/layout/default"/>
    <dgm:cxn modelId="{34500353-43A7-41CA-962A-5878728D19E4}" srcId="{BBF57236-68C7-4599-AE96-836AD114AC7C}" destId="{19DE1618-F827-44CB-A9DF-80CCBDD75F20}" srcOrd="0" destOrd="0" parTransId="{CF0C5520-9173-4FF0-A9EC-850518C9C8E2}" sibTransId="{449E2A61-E1A3-41E2-9D0E-4EEEEDB37FB5}"/>
    <dgm:cxn modelId="{F23A4AB8-E096-4D0F-B3D6-DDDAAE0F938B}" type="presOf" srcId="{7FCF5241-3CC2-49EE-8B5B-1AA6DA3742CE}" destId="{31F63DEC-9B4B-4B58-9285-40FEA055E7F2}" srcOrd="0" destOrd="0" presId="urn:microsoft.com/office/officeart/2005/8/layout/default"/>
    <dgm:cxn modelId="{79AD4E96-67EA-4315-ABE0-368F2AC4D290}" srcId="{BBF57236-68C7-4599-AE96-836AD114AC7C}" destId="{FE38F8F1-9A27-4EE1-87A2-832715357C9E}" srcOrd="1" destOrd="0" parTransId="{AE0238F6-051E-4D5F-AFF5-52814965FD9D}" sibTransId="{1D7C08BC-1FA6-44FA-B69C-3D8D4166EE94}"/>
    <dgm:cxn modelId="{9DD27867-2F33-483E-9DA6-D12202EC295E}" type="presOf" srcId="{FE38F8F1-9A27-4EE1-87A2-832715357C9E}" destId="{51991AC4-98D6-456C-A024-03266D06E6E2}" srcOrd="0" destOrd="0" presId="urn:microsoft.com/office/officeart/2005/8/layout/default"/>
    <dgm:cxn modelId="{3D27C6FC-CC0B-4747-9D5E-8EFF22BC5E44}" srcId="{BBF57236-68C7-4599-AE96-836AD114AC7C}" destId="{6AF208D9-0E04-44D1-A157-FF67051EC868}" srcOrd="2" destOrd="0" parTransId="{1BBD2FD5-ED6E-4D6F-B615-BC4E3024E761}" sibTransId="{24423D9C-2E0B-4F9F-82DD-26D07661E626}"/>
    <dgm:cxn modelId="{614A1F88-343B-42DE-B052-BDA1F3BBF133}" type="presOf" srcId="{19DE1618-F827-44CB-A9DF-80CCBDD75F20}" destId="{570878AA-3D81-4056-B8B5-0AA4710DB7A3}" srcOrd="0" destOrd="0" presId="urn:microsoft.com/office/officeart/2005/8/layout/default"/>
    <dgm:cxn modelId="{A3ACBBCD-1BCC-40E7-BF17-7D4F82F6B420}" type="presParOf" srcId="{F1E75DD0-1BB1-4953-9D37-55653EF37442}" destId="{570878AA-3D81-4056-B8B5-0AA4710DB7A3}" srcOrd="0" destOrd="0" presId="urn:microsoft.com/office/officeart/2005/8/layout/default"/>
    <dgm:cxn modelId="{63820E74-D795-4294-8FF5-FE67A56CAFE0}" type="presParOf" srcId="{F1E75DD0-1BB1-4953-9D37-55653EF37442}" destId="{630ED8CF-BD10-4A6C-BA73-51D1975F909A}" srcOrd="1" destOrd="0" presId="urn:microsoft.com/office/officeart/2005/8/layout/default"/>
    <dgm:cxn modelId="{9A4BA6E0-79BA-4DC5-8392-570E3C990E3A}" type="presParOf" srcId="{F1E75DD0-1BB1-4953-9D37-55653EF37442}" destId="{51991AC4-98D6-456C-A024-03266D06E6E2}" srcOrd="2" destOrd="0" presId="urn:microsoft.com/office/officeart/2005/8/layout/default"/>
    <dgm:cxn modelId="{89E6921A-86B4-4A2E-AD33-270EE4BF5610}" type="presParOf" srcId="{F1E75DD0-1BB1-4953-9D37-55653EF37442}" destId="{C6C12782-A60C-42B5-A5C5-44BFCAB0118F}" srcOrd="3" destOrd="0" presId="urn:microsoft.com/office/officeart/2005/8/layout/default"/>
    <dgm:cxn modelId="{4DF48519-6B7D-4D23-8612-6A2CF52A54E4}" type="presParOf" srcId="{F1E75DD0-1BB1-4953-9D37-55653EF37442}" destId="{7188673F-36C8-4EB9-AADA-36472EB90F3F}" srcOrd="4" destOrd="0" presId="urn:microsoft.com/office/officeart/2005/8/layout/default"/>
    <dgm:cxn modelId="{700FE497-8905-421E-ACD3-F6FB1C7DE274}" type="presParOf" srcId="{F1E75DD0-1BB1-4953-9D37-55653EF37442}" destId="{6CABB020-52D4-4B11-B835-115D7FA9BF5C}" srcOrd="5" destOrd="0" presId="urn:microsoft.com/office/officeart/2005/8/layout/default"/>
    <dgm:cxn modelId="{66019631-FB2C-43C6-9D43-59DF2E85817C}" type="presParOf" srcId="{F1E75DD0-1BB1-4953-9D37-55653EF37442}" destId="{54EDAD5B-58AB-4B57-9029-74D90A45CCD5}" srcOrd="6" destOrd="0" presId="urn:microsoft.com/office/officeart/2005/8/layout/default"/>
    <dgm:cxn modelId="{1871532F-2ECE-417F-BA04-93C432977481}" type="presParOf" srcId="{F1E75DD0-1BB1-4953-9D37-55653EF37442}" destId="{1114C7F8-0820-4457-8A79-B5B8461D04C5}" srcOrd="7" destOrd="0" presId="urn:microsoft.com/office/officeart/2005/8/layout/default"/>
    <dgm:cxn modelId="{2666B2F2-34F4-4BD4-8752-F3CE0FCAD9A1}" type="presParOf" srcId="{F1E75DD0-1BB1-4953-9D37-55653EF37442}" destId="{31F63DEC-9B4B-4B58-9285-40FEA055E7F2}" srcOrd="8" destOrd="0" presId="urn:microsoft.com/office/officeart/2005/8/layout/default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AFC688B-4A3C-45BA-AD79-C922C6B5CE5F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68EE3E4-BA8C-43AE-AB9E-A3DE7A0D7AB8}">
      <dgm:prSet phldrT="[Текст]" custT="1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600" i="1" dirty="0" smtClean="0">
              <a:latin typeface="Times New Roman" pitchFamily="18" charset="0"/>
              <a:cs typeface="Times New Roman" pitchFamily="18" charset="0"/>
            </a:rPr>
            <a:t>Управление муниципальным имуществом – 14.5 тыс. рублей</a:t>
          </a:r>
          <a:endParaRPr lang="ru-RU" sz="1600" i="1" dirty="0">
            <a:latin typeface="Times New Roman" pitchFamily="18" charset="0"/>
            <a:cs typeface="Times New Roman" pitchFamily="18" charset="0"/>
          </a:endParaRPr>
        </a:p>
      </dgm:t>
    </dgm:pt>
    <dgm:pt modelId="{CCE3BB36-FA08-4DE5-BD00-FCDA0BBF852D}" type="parTrans" cxnId="{56AAC196-5F1F-4510-9347-2630FD9FA924}">
      <dgm:prSet/>
      <dgm:spPr/>
      <dgm:t>
        <a:bodyPr/>
        <a:lstStyle/>
        <a:p>
          <a:endParaRPr lang="ru-RU"/>
        </a:p>
      </dgm:t>
    </dgm:pt>
    <dgm:pt modelId="{9F43CF8C-5EBE-4EF2-9698-51D4B0893579}" type="sibTrans" cxnId="{56AAC196-5F1F-4510-9347-2630FD9FA924}">
      <dgm:prSet/>
      <dgm:spPr/>
      <dgm:t>
        <a:bodyPr/>
        <a:lstStyle/>
        <a:p>
          <a:endParaRPr lang="ru-RU"/>
        </a:p>
      </dgm:t>
    </dgm:pt>
    <dgm:pt modelId="{9698C99E-9B7E-44E5-B103-543E110C19CD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400" i="1" dirty="0" smtClean="0">
              <a:latin typeface="Times New Roman" pitchFamily="18" charset="0"/>
              <a:cs typeface="Times New Roman" pitchFamily="18" charset="0"/>
            </a:rPr>
            <a:t>Развитие муниципальной службы и  информационного общества – 3,9 тыс. рублей</a:t>
          </a:r>
          <a:endParaRPr lang="ru-RU" sz="1400" i="1" dirty="0">
            <a:latin typeface="Times New Roman" pitchFamily="18" charset="0"/>
            <a:cs typeface="Times New Roman" pitchFamily="18" charset="0"/>
          </a:endParaRPr>
        </a:p>
      </dgm:t>
    </dgm:pt>
    <dgm:pt modelId="{C0AF34F2-4CFC-4772-B65E-1657E4FDC29F}" type="parTrans" cxnId="{983CD2EB-AF6C-4A38-B26D-A7C94176EA9E}">
      <dgm:prSet/>
      <dgm:spPr/>
      <dgm:t>
        <a:bodyPr/>
        <a:lstStyle/>
        <a:p>
          <a:endParaRPr lang="ru-RU"/>
        </a:p>
      </dgm:t>
    </dgm:pt>
    <dgm:pt modelId="{11AF89F1-5F82-474D-89DD-91F0169D8596}" type="sibTrans" cxnId="{983CD2EB-AF6C-4A38-B26D-A7C94176EA9E}">
      <dgm:prSet/>
      <dgm:spPr/>
      <dgm:t>
        <a:bodyPr/>
        <a:lstStyle/>
        <a:p>
          <a:endParaRPr lang="ru-RU"/>
        </a:p>
      </dgm:t>
    </dgm:pt>
    <dgm:pt modelId="{05E41D6E-9A57-49BF-9FDE-D4650F5E28B4}">
      <dgm:prSet phldrT="[Текст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400" i="1" dirty="0" smtClean="0">
              <a:latin typeface="Times New Roman" pitchFamily="18" charset="0"/>
              <a:cs typeface="Times New Roman" pitchFamily="18" charset="0"/>
            </a:rPr>
            <a:t>Энергосбережение и  повышение энергетической эффективности – 1,0 тыс. рублей</a:t>
          </a:r>
          <a:endParaRPr lang="ru-RU" sz="1400" i="1" dirty="0">
            <a:latin typeface="Times New Roman" pitchFamily="18" charset="0"/>
            <a:cs typeface="Times New Roman" pitchFamily="18" charset="0"/>
          </a:endParaRPr>
        </a:p>
      </dgm:t>
    </dgm:pt>
    <dgm:pt modelId="{3E4ABCC6-7FF3-4BA8-9A10-FDEB4791ED80}" type="parTrans" cxnId="{547F1940-6BDA-4631-9B81-FFAB77ED23CF}">
      <dgm:prSet/>
      <dgm:spPr/>
      <dgm:t>
        <a:bodyPr/>
        <a:lstStyle/>
        <a:p>
          <a:endParaRPr lang="ru-RU"/>
        </a:p>
      </dgm:t>
    </dgm:pt>
    <dgm:pt modelId="{0AA2885A-93E7-46C7-80F7-1C035EEDC9AD}" type="sibTrans" cxnId="{547F1940-6BDA-4631-9B81-FFAB77ED23CF}">
      <dgm:prSet/>
      <dgm:spPr/>
      <dgm:t>
        <a:bodyPr/>
        <a:lstStyle/>
        <a:p>
          <a:endParaRPr lang="ru-RU"/>
        </a:p>
      </dgm:t>
    </dgm:pt>
    <dgm:pt modelId="{F34ABA67-2BF0-470B-A67F-5F887FFB7378}">
      <dgm:prSet phldrT="[Текст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400" i="1" dirty="0" smtClean="0">
              <a:latin typeface="Times New Roman" pitchFamily="18" charset="0"/>
              <a:cs typeface="Times New Roman" pitchFamily="18" charset="0"/>
            </a:rPr>
            <a:t>Управление муниципальными финансами  и создание условий для эффективного управления муниципальными финансами – 5758,9 тыс. рублей</a:t>
          </a:r>
          <a:endParaRPr lang="ru-RU" sz="1400" i="1" dirty="0">
            <a:latin typeface="Times New Roman" pitchFamily="18" charset="0"/>
            <a:cs typeface="Times New Roman" pitchFamily="18" charset="0"/>
          </a:endParaRPr>
        </a:p>
      </dgm:t>
    </dgm:pt>
    <dgm:pt modelId="{B858BFB2-2E4E-4E79-84E0-2BFF269977D3}" type="parTrans" cxnId="{CA6C8096-DFB8-4BE8-8477-3482224CA7C3}">
      <dgm:prSet/>
      <dgm:spPr/>
      <dgm:t>
        <a:bodyPr/>
        <a:lstStyle/>
        <a:p>
          <a:endParaRPr lang="ru-RU"/>
        </a:p>
      </dgm:t>
    </dgm:pt>
    <dgm:pt modelId="{A53DFCD3-39CC-4ED9-84D1-95387177DCA3}" type="sibTrans" cxnId="{CA6C8096-DFB8-4BE8-8477-3482224CA7C3}">
      <dgm:prSet/>
      <dgm:spPr/>
      <dgm:t>
        <a:bodyPr/>
        <a:lstStyle/>
        <a:p>
          <a:endParaRPr lang="ru-RU"/>
        </a:p>
      </dgm:t>
    </dgm:pt>
    <dgm:pt modelId="{53A67484-933E-48E4-89E3-558B4CEF511B}" type="pres">
      <dgm:prSet presAssocID="{1AFC688B-4A3C-45BA-AD79-C922C6B5CE5F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CDAFCA2-DDE5-4981-8536-820F09F856E0}" type="pres">
      <dgm:prSet presAssocID="{468EE3E4-BA8C-43AE-AB9E-A3DE7A0D7AB8}" presName="roof" presStyleLbl="dkBgShp" presStyleIdx="0" presStyleCnt="2" custLinFactNeighborX="2794" custLinFactNeighborY="3637"/>
      <dgm:spPr/>
      <dgm:t>
        <a:bodyPr/>
        <a:lstStyle/>
        <a:p>
          <a:endParaRPr lang="ru-RU"/>
        </a:p>
      </dgm:t>
    </dgm:pt>
    <dgm:pt modelId="{8C61C035-DF2B-4652-B6FD-E979827A3D7D}" type="pres">
      <dgm:prSet presAssocID="{468EE3E4-BA8C-43AE-AB9E-A3DE7A0D7AB8}" presName="pillars" presStyleCnt="0"/>
      <dgm:spPr/>
    </dgm:pt>
    <dgm:pt modelId="{7D5FF854-A99E-4EE7-B776-BB1F0369BBA4}" type="pres">
      <dgm:prSet presAssocID="{468EE3E4-BA8C-43AE-AB9E-A3DE7A0D7AB8}" presName="pillar1" presStyleLbl="node1" presStyleIdx="0" presStyleCnt="3" custLinFactNeighborX="-402" custLinFactNeighborY="37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0402D2F-F8F8-4C4E-A22E-1BDDF3293990}" type="pres">
      <dgm:prSet presAssocID="{05E41D6E-9A57-49BF-9FDE-D4650F5E28B4}" presName="pillarX" presStyleLbl="node1" presStyleIdx="1" presStyleCnt="3" custLinFactNeighborX="-282" custLinFactNeighborY="37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81331F-B4D5-449A-A941-7B44709EE885}" type="pres">
      <dgm:prSet presAssocID="{F34ABA67-2BF0-470B-A67F-5F887FFB7378}" presName="pillarX" presStyleLbl="node1" presStyleIdx="2" presStyleCnt="3" custLinFactNeighborX="8538" custLinFactNeighborY="37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58B212-F1C3-4E4F-81E0-B82156D1EFEC}" type="pres">
      <dgm:prSet presAssocID="{468EE3E4-BA8C-43AE-AB9E-A3DE7A0D7AB8}" presName="base" presStyleLbl="dkBgShp" presStyleIdx="1" presStyleCnt="2"/>
      <dgm:spPr/>
    </dgm:pt>
  </dgm:ptLst>
  <dgm:cxnLst>
    <dgm:cxn modelId="{56AAC196-5F1F-4510-9347-2630FD9FA924}" srcId="{1AFC688B-4A3C-45BA-AD79-C922C6B5CE5F}" destId="{468EE3E4-BA8C-43AE-AB9E-A3DE7A0D7AB8}" srcOrd="0" destOrd="0" parTransId="{CCE3BB36-FA08-4DE5-BD00-FCDA0BBF852D}" sibTransId="{9F43CF8C-5EBE-4EF2-9698-51D4B0893579}"/>
    <dgm:cxn modelId="{7ED9F61D-0310-41AD-ACA6-C2AE3CAB3180}" type="presOf" srcId="{468EE3E4-BA8C-43AE-AB9E-A3DE7A0D7AB8}" destId="{8CDAFCA2-DDE5-4981-8536-820F09F856E0}" srcOrd="0" destOrd="0" presId="urn:microsoft.com/office/officeart/2005/8/layout/hList3"/>
    <dgm:cxn modelId="{59F1343D-D5D0-4342-BDF5-2C67C65C6B97}" type="presOf" srcId="{9698C99E-9B7E-44E5-B103-543E110C19CD}" destId="{7D5FF854-A99E-4EE7-B776-BB1F0369BBA4}" srcOrd="0" destOrd="0" presId="urn:microsoft.com/office/officeart/2005/8/layout/hList3"/>
    <dgm:cxn modelId="{547F1940-6BDA-4631-9B81-FFAB77ED23CF}" srcId="{468EE3E4-BA8C-43AE-AB9E-A3DE7A0D7AB8}" destId="{05E41D6E-9A57-49BF-9FDE-D4650F5E28B4}" srcOrd="1" destOrd="0" parTransId="{3E4ABCC6-7FF3-4BA8-9A10-FDEB4791ED80}" sibTransId="{0AA2885A-93E7-46C7-80F7-1C035EEDC9AD}"/>
    <dgm:cxn modelId="{983CD2EB-AF6C-4A38-B26D-A7C94176EA9E}" srcId="{468EE3E4-BA8C-43AE-AB9E-A3DE7A0D7AB8}" destId="{9698C99E-9B7E-44E5-B103-543E110C19CD}" srcOrd="0" destOrd="0" parTransId="{C0AF34F2-4CFC-4772-B65E-1657E4FDC29F}" sibTransId="{11AF89F1-5F82-474D-89DD-91F0169D8596}"/>
    <dgm:cxn modelId="{2CF17494-9317-4998-99C2-2C1C7FB54E8C}" type="presOf" srcId="{05E41D6E-9A57-49BF-9FDE-D4650F5E28B4}" destId="{10402D2F-F8F8-4C4E-A22E-1BDDF3293990}" srcOrd="0" destOrd="0" presId="urn:microsoft.com/office/officeart/2005/8/layout/hList3"/>
    <dgm:cxn modelId="{CA6C8096-DFB8-4BE8-8477-3482224CA7C3}" srcId="{468EE3E4-BA8C-43AE-AB9E-A3DE7A0D7AB8}" destId="{F34ABA67-2BF0-470B-A67F-5F887FFB7378}" srcOrd="2" destOrd="0" parTransId="{B858BFB2-2E4E-4E79-84E0-2BFF269977D3}" sibTransId="{A53DFCD3-39CC-4ED9-84D1-95387177DCA3}"/>
    <dgm:cxn modelId="{2AA56F7E-478D-437F-9FA5-F2E5BFD22CD2}" type="presOf" srcId="{F34ABA67-2BF0-470B-A67F-5F887FFB7378}" destId="{2281331F-B4D5-449A-A941-7B44709EE885}" srcOrd="0" destOrd="0" presId="urn:microsoft.com/office/officeart/2005/8/layout/hList3"/>
    <dgm:cxn modelId="{E626642D-DDDF-4505-B4D2-D67D0C1EFCA3}" type="presOf" srcId="{1AFC688B-4A3C-45BA-AD79-C922C6B5CE5F}" destId="{53A67484-933E-48E4-89E3-558B4CEF511B}" srcOrd="0" destOrd="0" presId="urn:microsoft.com/office/officeart/2005/8/layout/hList3"/>
    <dgm:cxn modelId="{5DE41B45-55D6-4191-AFAF-4FF351FC8EB3}" type="presParOf" srcId="{53A67484-933E-48E4-89E3-558B4CEF511B}" destId="{8CDAFCA2-DDE5-4981-8536-820F09F856E0}" srcOrd="0" destOrd="0" presId="urn:microsoft.com/office/officeart/2005/8/layout/hList3"/>
    <dgm:cxn modelId="{84FE449D-A837-48DC-98B6-5F5116E41F27}" type="presParOf" srcId="{53A67484-933E-48E4-89E3-558B4CEF511B}" destId="{8C61C035-DF2B-4652-B6FD-E979827A3D7D}" srcOrd="1" destOrd="0" presId="urn:microsoft.com/office/officeart/2005/8/layout/hList3"/>
    <dgm:cxn modelId="{C856A792-D12C-479E-803F-5BA7365A2525}" type="presParOf" srcId="{8C61C035-DF2B-4652-B6FD-E979827A3D7D}" destId="{7D5FF854-A99E-4EE7-B776-BB1F0369BBA4}" srcOrd="0" destOrd="0" presId="urn:microsoft.com/office/officeart/2005/8/layout/hList3"/>
    <dgm:cxn modelId="{601E36DD-BF80-42A6-972D-1464FF9E962F}" type="presParOf" srcId="{8C61C035-DF2B-4652-B6FD-E979827A3D7D}" destId="{10402D2F-F8F8-4C4E-A22E-1BDDF3293990}" srcOrd="1" destOrd="0" presId="urn:microsoft.com/office/officeart/2005/8/layout/hList3"/>
    <dgm:cxn modelId="{9786DFAC-49F6-4C00-91B4-6D890479655E}" type="presParOf" srcId="{8C61C035-DF2B-4652-B6FD-E979827A3D7D}" destId="{2281331F-B4D5-449A-A941-7B44709EE885}" srcOrd="2" destOrd="0" presId="urn:microsoft.com/office/officeart/2005/8/layout/hList3"/>
    <dgm:cxn modelId="{31791F7E-92A5-4BB8-891B-0916F8A43AF9}" type="presParOf" srcId="{53A67484-933E-48E4-89E3-558B4CEF511B}" destId="{CF58B212-F1C3-4E4F-81E0-B82156D1EFEC}" srcOrd="2" destOrd="0" presId="urn:microsoft.com/office/officeart/2005/8/layout/hList3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List2">
  <dgm:title val=""/>
  <dgm:desc val=""/>
  <dgm:catLst>
    <dgm:cat type="list" pri="7000"/>
    <dgm:cat type="convert" pri="1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B5BAA4-FA91-4C3D-981D-6BCDF1B93FCF}" type="datetimeFigureOut">
              <a:rPr lang="ru-RU" smtClean="0"/>
              <a:pPr/>
              <a:t>12.07.2023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AAE0ED-E1F1-48C2-BFC4-E40914B8813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12.07.2023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12.07.2023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12.07.2023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12.07.2023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997400"/>
          </a:xfrm>
        </p:spPr>
        <p:txBody>
          <a:bodyPr>
            <a:normAutofit/>
          </a:bodyPr>
          <a:lstStyle/>
          <a:p>
            <a:pPr algn="ctr"/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Отчет об исполнении бюджета </a:t>
            </a:r>
            <a:br>
              <a:rPr lang="ru-RU" sz="18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Савоськинского сельского поселения Зимовниковского района </a:t>
            </a:r>
            <a:br>
              <a:rPr lang="ru-RU" sz="18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за 2022 год</a:t>
            </a:r>
            <a:endParaRPr lang="ru-RU" sz="1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Утвержден  Решением Собранием депутатов  Савоськинского сельского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поселения</a:t>
            </a:r>
          </a:p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т 28.04.2023 г. № 47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Доходы бюджета </a:t>
            </a:r>
            <a:br>
              <a:rPr lang="ru-RU" sz="14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Савоськинского сельского поселения Зимовниковского района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Доходы бюджета </a:t>
            </a:r>
            <a:br>
              <a:rPr lang="ru-RU" sz="18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Савоськинского сельского поселения Зимовниковского района</a:t>
            </a:r>
            <a:endParaRPr lang="ru-RU" sz="1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Исполнение местного бюджета в  2022 году   по доходам составило 7963,2  тыс. рублей при плане 7537,5 тыс. рублей или 105,6%. Собственные доходы исполнены в сумме 3913,4 тыс. рублей при плане 3487,7 тыс. рублей или 112,2 % к плану. </a:t>
            </a:r>
          </a:p>
          <a:p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Анализ исполнения собственных доходов бюджета поселения на 01 января 2023 года свидетельствует  о том, что план по указанным доходам  выполнен на 105,2 %. в том числе:</a:t>
            </a: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500166" y="2786059"/>
          <a:ext cx="7215239" cy="30003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8408"/>
                <a:gridCol w="1409211"/>
                <a:gridCol w="1803810"/>
                <a:gridCol w="1803810"/>
              </a:tblGrid>
              <a:tr h="551940">
                <a:tc>
                  <a:txBody>
                    <a:bodyPr/>
                    <a:lstStyle/>
                    <a:p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План 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Факт 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% исполнения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36849">
                <a:tc>
                  <a:txBody>
                    <a:bodyPr/>
                    <a:lstStyle/>
                    <a:p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Налог на доходы физических лиц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919,9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792,0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86,1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57904">
                <a:tc>
                  <a:txBody>
                    <a:bodyPr/>
                    <a:lstStyle/>
                    <a:p>
                      <a:r>
                        <a:rPr lang="ru-RU" sz="1400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Единый сельскохозяйственный налог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487,6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570,1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116,9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153703">
                <a:tc>
                  <a:txBody>
                    <a:bodyPr/>
                    <a:lstStyle/>
                    <a:p>
                      <a:r>
                        <a:rPr lang="ru-RU" sz="1400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Налог на имущество физических лиц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47,2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85,2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180,5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Доходы бюджета </a:t>
            </a:r>
            <a:br>
              <a:rPr lang="ru-RU" sz="18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Савоськинского сельского поселения Зимовниковского района</a:t>
            </a:r>
            <a:endParaRPr lang="ru-RU" sz="1800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1428728" y="1380002"/>
          <a:ext cx="7500992" cy="54779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5248"/>
                <a:gridCol w="1875248"/>
                <a:gridCol w="1875248"/>
                <a:gridCol w="1875248"/>
              </a:tblGrid>
              <a:tr h="357358">
                <a:tc>
                  <a:txBody>
                    <a:bodyPr/>
                    <a:lstStyle/>
                    <a:p>
                      <a:r>
                        <a:rPr lang="ru-RU" sz="1400" b="0" i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Земельный</a:t>
                      </a:r>
                      <a:r>
                        <a:rPr lang="ru-RU" sz="1400" b="1" i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налог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1242,8</a:t>
                      </a:r>
                      <a:endParaRPr lang="ru-RU" sz="1400" b="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1290,0</a:t>
                      </a:r>
                      <a:endParaRPr lang="ru-RU" sz="1400" b="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103,8</a:t>
                      </a:r>
                      <a:endParaRPr lang="ru-RU" sz="1400" b="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05370">
                <a:tc>
                  <a:txBody>
                    <a:bodyPr/>
                    <a:lstStyle/>
                    <a:p>
                      <a:r>
                        <a:rPr lang="ru-RU" sz="1400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Государственная пошлина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2,7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2,1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77,8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545839">
                <a:tc>
                  <a:txBody>
                    <a:bodyPr/>
                    <a:lstStyle/>
                    <a:p>
                      <a:r>
                        <a:rPr lang="ru-RU" sz="1400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Доходы от использования имущество,  находящегося в государственной и муниципальной собственности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781,9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1158,9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148,2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378213">
                <a:tc>
                  <a:txBody>
                    <a:bodyPr/>
                    <a:lstStyle/>
                    <a:p>
                      <a:r>
                        <a:rPr lang="ru-RU" sz="1400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Денежные взыскания (штрафы), установленные законом субъектов Российской Федерации за несоблюдение муниципальных правовых актов, зачисляемые в бюджеты сельских поселений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5,6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15,1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+9,5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673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3487,7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3913,4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112,2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Безвозмездные поступления</a:t>
            </a:r>
            <a:endParaRPr lang="ru-RU" sz="1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Дотации на выравнивание бюджетной обеспеченности – 3837,8 тыс. рублей;</a:t>
            </a:r>
          </a:p>
          <a:p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Дотации бюджетам на поддержку мер по обеспечению сбалансированности бюджетов – 101,0 тыс. рублей;</a:t>
            </a:r>
          </a:p>
          <a:p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Субвенции бюджетам субъектов Российской Федерации и муниципальных образований – 111,0 тыс. рублей.</a:t>
            </a:r>
            <a:endParaRPr lang="ru-RU" sz="14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Расходы </a:t>
            </a:r>
            <a:r>
              <a:rPr lang="ru-RU" sz="1800" i="1" smtClean="0">
                <a:latin typeface="Times New Roman" pitchFamily="18" charset="0"/>
                <a:cs typeface="Times New Roman" pitchFamily="18" charset="0"/>
              </a:rPr>
              <a:t>бюджета </a:t>
            </a:r>
            <a:br>
              <a:rPr lang="ru-RU" sz="1800" i="1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i="1" smtClean="0">
                <a:latin typeface="Times New Roman" pitchFamily="18" charset="0"/>
                <a:cs typeface="Times New Roman" pitchFamily="18" charset="0"/>
              </a:rPr>
              <a:t>Савоськинского 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сельского поселения Зимовниковского района</a:t>
            </a:r>
            <a:br>
              <a:rPr lang="ru-RU" sz="18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муниципальные программы</a:t>
            </a:r>
            <a:endParaRPr lang="ru-RU" sz="1800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Расходы бюджета </a:t>
            </a:r>
            <a:br>
              <a:rPr lang="ru-RU" sz="18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Савоськинского сельского поселения Зимовниковского района</a:t>
            </a:r>
            <a:br>
              <a:rPr lang="ru-RU" sz="18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муниципальные программы</a:t>
            </a:r>
            <a:endParaRPr lang="ru-RU" sz="1800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Расходы бюджета </a:t>
            </a:r>
            <a:br>
              <a:rPr lang="ru-RU" sz="18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Савоськинского сельского поселения Зимовниковского района</a:t>
            </a:r>
            <a:br>
              <a:rPr lang="ru-RU" sz="1800" i="1" dirty="0" smtClean="0">
                <a:latin typeface="Times New Roman" pitchFamily="18" charset="0"/>
                <a:cs typeface="Times New Roman" pitchFamily="18" charset="0"/>
              </a:rPr>
            </a:br>
            <a:endParaRPr lang="ru-RU" sz="1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643050"/>
            <a:ext cx="8229600" cy="4525963"/>
          </a:xfrm>
        </p:spPr>
        <p:txBody>
          <a:bodyPr>
            <a:normAutofit/>
          </a:bodyPr>
          <a:lstStyle/>
          <a:p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Непрограммные мероприятия  - 143,0 тыс. рублей.</a:t>
            </a:r>
          </a:p>
          <a:p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Расходы бюджета Савоськинского сельского поселения  Зимовниковского района  исполнены на 96,4 % (план 8345,9 тыс. рублей  факт – 8048,0 тыс. рублей .</a:t>
            </a:r>
          </a:p>
          <a:p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По итогам исполнения местного бюджета за 2022 год сложился Дефицит в сумме 84,8 тыс. рублей.</a:t>
            </a: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109</TotalTime>
  <Words>399</Words>
  <PresentationFormat>Экран (4:3)</PresentationFormat>
  <Paragraphs>74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Солнцестояние</vt:lpstr>
      <vt:lpstr>Отчет об исполнении бюджета  Савоськинского сельского поселения Зимовниковского района  за 2022 год</vt:lpstr>
      <vt:lpstr>Доходы бюджета  Савоськинского сельского поселения Зимовниковского района</vt:lpstr>
      <vt:lpstr>Доходы бюджета  Савоськинского сельского поселения Зимовниковского района</vt:lpstr>
      <vt:lpstr>Доходы бюджета  Савоськинского сельского поселения Зимовниковского района</vt:lpstr>
      <vt:lpstr>Безвозмездные поступления</vt:lpstr>
      <vt:lpstr>Расходы бюджета  Савоськинского сельского поселения Зимовниковского района муниципальные программы</vt:lpstr>
      <vt:lpstr>Расходы бюджета  Савоськинского сельского поселения Зимовниковского района муниципальные программы</vt:lpstr>
      <vt:lpstr>Расходы бюджета  Савоськинского сельского поселения Зимовниковского района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об исполнении бюджета Савоськинского сельского поселения Зимовниковского района  за 2022 год</dc:title>
  <dc:creator>User</dc:creator>
  <cp:lastModifiedBy>User</cp:lastModifiedBy>
  <cp:revision>63</cp:revision>
  <dcterms:created xsi:type="dcterms:W3CDTF">2023-06-15T08:30:24Z</dcterms:created>
  <dcterms:modified xsi:type="dcterms:W3CDTF">2023-07-12T07:26:58Z</dcterms:modified>
</cp:coreProperties>
</file>