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44940A-19B7-43F5-88D8-37EA2EAFE9D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33DF18-27E4-4222-869F-00B0DC901731}">
      <dgm:prSet phldrT="[Текст]" custT="1"/>
      <dgm:spPr/>
      <dgm:t>
        <a:bodyPr/>
        <a:lstStyle/>
        <a:p>
          <a:r>
            <a:rPr lang="ru-RU" sz="1400" dirty="0" smtClean="0"/>
            <a:t>Налог на доходы физических лиц исполнен на 104,0</a:t>
          </a:r>
          <a:r>
            <a:rPr lang="ru-RU" sz="1400" dirty="0" smtClean="0"/>
            <a:t>% или 563,3 тыс.рублей</a:t>
          </a:r>
          <a:endParaRPr lang="ru-RU" sz="1400" dirty="0"/>
        </a:p>
      </dgm:t>
    </dgm:pt>
    <dgm:pt modelId="{131188EE-E0B9-4316-A404-D2A90F58D264}" type="parTrans" cxnId="{C692732B-C673-44AB-86B0-91A5B6ED8309}">
      <dgm:prSet/>
      <dgm:spPr/>
      <dgm:t>
        <a:bodyPr/>
        <a:lstStyle/>
        <a:p>
          <a:endParaRPr lang="ru-RU"/>
        </a:p>
      </dgm:t>
    </dgm:pt>
    <dgm:pt modelId="{A14EE030-ADE9-420A-9674-CECBD434CC1A}" type="sibTrans" cxnId="{C692732B-C673-44AB-86B0-91A5B6ED8309}">
      <dgm:prSet/>
      <dgm:spPr/>
      <dgm:t>
        <a:bodyPr/>
        <a:lstStyle/>
        <a:p>
          <a:endParaRPr lang="ru-RU"/>
        </a:p>
      </dgm:t>
    </dgm:pt>
    <dgm:pt modelId="{82FD827A-56E6-4992-BC5B-6FFA73AAFC79}">
      <dgm:prSet phldrT="[Текст]" custT="1"/>
      <dgm:spPr/>
      <dgm:t>
        <a:bodyPr/>
        <a:lstStyle/>
        <a:p>
          <a:r>
            <a:rPr lang="ru-RU" sz="1400" dirty="0" smtClean="0"/>
            <a:t>Единый сельскохозяйственный налог исполнен на 323,8% (план 108,9 тыс.рублей; факт 352,6 тыс.рублей)</a:t>
          </a:r>
          <a:endParaRPr lang="ru-RU" sz="1400" dirty="0"/>
        </a:p>
      </dgm:t>
    </dgm:pt>
    <dgm:pt modelId="{6912779A-B104-445A-8C83-4C954D0F50F7}" type="parTrans" cxnId="{2B0B101A-532A-42E5-A555-4D64F92F4FEC}">
      <dgm:prSet/>
      <dgm:spPr/>
      <dgm:t>
        <a:bodyPr/>
        <a:lstStyle/>
        <a:p>
          <a:endParaRPr lang="ru-RU"/>
        </a:p>
      </dgm:t>
    </dgm:pt>
    <dgm:pt modelId="{FCFCD483-58FC-43DB-AC3F-78C93FAFD69E}" type="sibTrans" cxnId="{2B0B101A-532A-42E5-A555-4D64F92F4FEC}">
      <dgm:prSet/>
      <dgm:spPr/>
      <dgm:t>
        <a:bodyPr/>
        <a:lstStyle/>
        <a:p>
          <a:endParaRPr lang="ru-RU"/>
        </a:p>
      </dgm:t>
    </dgm:pt>
    <dgm:pt modelId="{95935835-707A-4752-8B4C-EAC177DEC314}">
      <dgm:prSet phldrT="[Текст]" custT="1"/>
      <dgm:spPr/>
      <dgm:t>
        <a:bodyPr/>
        <a:lstStyle/>
        <a:p>
          <a:r>
            <a:rPr lang="ru-RU" sz="1400" dirty="0" smtClean="0"/>
            <a:t>Налог на имущество </a:t>
          </a:r>
          <a:r>
            <a:rPr lang="ru-RU" sz="1400" dirty="0" smtClean="0"/>
            <a:t>– 1359,6 тыс.рублей (налог </a:t>
          </a:r>
          <a:r>
            <a:rPr lang="ru-RU" sz="1400" dirty="0" smtClean="0"/>
            <a:t>на имущество физических лиц исполнен на </a:t>
          </a:r>
          <a:r>
            <a:rPr lang="ru-RU" sz="1400" dirty="0" smtClean="0"/>
            <a:t>65,6%или 35,8 тыс.рублей; </a:t>
          </a:r>
          <a:r>
            <a:rPr lang="ru-RU" sz="1400" dirty="0" smtClean="0"/>
            <a:t>земельный налог -на  </a:t>
          </a:r>
          <a:r>
            <a:rPr lang="ru-RU" sz="1400" dirty="0" smtClean="0"/>
            <a:t>78,2%или 1323,8 тыс.рублей)</a:t>
          </a:r>
          <a:endParaRPr lang="ru-RU" sz="1400" dirty="0"/>
        </a:p>
      </dgm:t>
    </dgm:pt>
    <dgm:pt modelId="{7630ADA7-693D-4317-8531-2596EA74134C}" type="parTrans" cxnId="{7D0B330A-E0BD-4893-ACE4-3D959E933B8E}">
      <dgm:prSet/>
      <dgm:spPr/>
      <dgm:t>
        <a:bodyPr/>
        <a:lstStyle/>
        <a:p>
          <a:endParaRPr lang="ru-RU"/>
        </a:p>
      </dgm:t>
    </dgm:pt>
    <dgm:pt modelId="{B88C8745-2172-491E-AD0D-5814D79E2770}" type="sibTrans" cxnId="{7D0B330A-E0BD-4893-ACE4-3D959E933B8E}">
      <dgm:prSet/>
      <dgm:spPr/>
      <dgm:t>
        <a:bodyPr/>
        <a:lstStyle/>
        <a:p>
          <a:endParaRPr lang="ru-RU"/>
        </a:p>
      </dgm:t>
    </dgm:pt>
    <dgm:pt modelId="{7DA083EC-63D7-4752-93ED-E25A4C889DFE}">
      <dgm:prSet phldrT="[Текст]" custT="1"/>
      <dgm:spPr/>
      <dgm:t>
        <a:bodyPr/>
        <a:lstStyle/>
        <a:p>
          <a:r>
            <a:rPr lang="ru-RU" sz="1400" dirty="0" smtClean="0"/>
            <a:t>Государственная пошлина (при плане 5,0 тыс.рублей поступило 47,3 тыс.рублей)</a:t>
          </a:r>
          <a:endParaRPr lang="ru-RU" sz="1400" dirty="0"/>
        </a:p>
      </dgm:t>
    </dgm:pt>
    <dgm:pt modelId="{4E967361-8606-4018-8810-FF6F6365AB42}" type="parTrans" cxnId="{6BD71F52-1951-425A-B1D0-E834450F897E}">
      <dgm:prSet/>
      <dgm:spPr/>
      <dgm:t>
        <a:bodyPr/>
        <a:lstStyle/>
        <a:p>
          <a:endParaRPr lang="ru-RU"/>
        </a:p>
      </dgm:t>
    </dgm:pt>
    <dgm:pt modelId="{00D6F34B-4320-44F2-BCDD-7A5E5F1CDC11}" type="sibTrans" cxnId="{6BD71F52-1951-425A-B1D0-E834450F897E}">
      <dgm:prSet/>
      <dgm:spPr/>
      <dgm:t>
        <a:bodyPr/>
        <a:lstStyle/>
        <a:p>
          <a:endParaRPr lang="ru-RU"/>
        </a:p>
      </dgm:t>
    </dgm:pt>
    <dgm:pt modelId="{B9FA90FC-3766-4735-AB79-A78DCE1D0EB2}">
      <dgm:prSet phldrT="[Текст]" custT="1"/>
      <dgm:spPr/>
      <dgm:t>
        <a:bodyPr/>
        <a:lstStyle/>
        <a:p>
          <a:r>
            <a:rPr lang="ru-RU" sz="1400" dirty="0" smtClean="0"/>
            <a:t>Доходы от использования имущество,  находящегося в государственной и муниципальной собственности исполнены на 115,1</a:t>
          </a:r>
          <a:r>
            <a:rPr lang="ru-RU" sz="1400" dirty="0" smtClean="0"/>
            <a:t>% или 714,1 тыс.рублей) </a:t>
          </a:r>
          <a:endParaRPr lang="ru-RU" sz="1400" dirty="0"/>
        </a:p>
      </dgm:t>
    </dgm:pt>
    <dgm:pt modelId="{941291C1-76BB-465F-882D-13BB9416E53F}" type="parTrans" cxnId="{B9AC237E-1913-4B4C-9231-6AA0547F4C51}">
      <dgm:prSet/>
      <dgm:spPr/>
      <dgm:t>
        <a:bodyPr/>
        <a:lstStyle/>
        <a:p>
          <a:endParaRPr lang="ru-RU"/>
        </a:p>
      </dgm:t>
    </dgm:pt>
    <dgm:pt modelId="{E02A3355-9983-40F2-B4FF-2C510D8ACC0E}" type="sibTrans" cxnId="{B9AC237E-1913-4B4C-9231-6AA0547F4C51}">
      <dgm:prSet/>
      <dgm:spPr/>
      <dgm:t>
        <a:bodyPr/>
        <a:lstStyle/>
        <a:p>
          <a:endParaRPr lang="ru-RU"/>
        </a:p>
      </dgm:t>
    </dgm:pt>
    <dgm:pt modelId="{8FD6ADD8-4761-442F-93D3-C41ED1425BC8}">
      <dgm:prSet phldrT="[Текст]" custT="1"/>
      <dgm:spPr/>
      <dgm:t>
        <a:bodyPr/>
        <a:lstStyle/>
        <a:p>
          <a:r>
            <a:rPr lang="ru-RU" sz="1400" dirty="0" smtClean="0"/>
            <a:t>Денежные взыскания (штрафы), установленные законом субъектов Российской Федерации за несоблюдение муниципальных правовых актов, зачисляемые в бюджеты сельских поселений (поступило 8,6 тыс.рублей при плане 45,0 тыс.рублей)</a:t>
          </a:r>
          <a:endParaRPr lang="ru-RU" sz="1400" dirty="0"/>
        </a:p>
      </dgm:t>
    </dgm:pt>
    <dgm:pt modelId="{5A2BB30C-D0AC-452A-9188-6883A27F40D0}" type="parTrans" cxnId="{353103C1-917A-4B7D-A757-0BE85AD8B1B0}">
      <dgm:prSet/>
      <dgm:spPr/>
      <dgm:t>
        <a:bodyPr/>
        <a:lstStyle/>
        <a:p>
          <a:endParaRPr lang="ru-RU"/>
        </a:p>
      </dgm:t>
    </dgm:pt>
    <dgm:pt modelId="{36D00E9B-EF3C-4AE5-9569-C38A5ED31E16}" type="sibTrans" cxnId="{353103C1-917A-4B7D-A757-0BE85AD8B1B0}">
      <dgm:prSet/>
      <dgm:spPr/>
      <dgm:t>
        <a:bodyPr/>
        <a:lstStyle/>
        <a:p>
          <a:endParaRPr lang="ru-RU"/>
        </a:p>
      </dgm:t>
    </dgm:pt>
    <dgm:pt modelId="{413AB478-923A-4663-9427-7E416BB61064}">
      <dgm:prSet phldrT="[Текст]" custT="1"/>
      <dgm:spPr/>
      <dgm:t>
        <a:bodyPr/>
        <a:lstStyle/>
        <a:p>
          <a:r>
            <a:rPr lang="ru-RU" sz="1400" dirty="0" smtClean="0"/>
            <a:t>Безвозмездные поступления – 3875,8 тыс.рублей</a:t>
          </a:r>
          <a:endParaRPr lang="ru-RU" sz="1400" dirty="0"/>
        </a:p>
      </dgm:t>
    </dgm:pt>
    <dgm:pt modelId="{908946B9-52B8-4758-AC8C-D06F48257A7D}" type="sibTrans" cxnId="{B89B423A-E8A5-4017-B0F7-B5532179B9DB}">
      <dgm:prSet/>
      <dgm:spPr/>
      <dgm:t>
        <a:bodyPr/>
        <a:lstStyle/>
        <a:p>
          <a:endParaRPr lang="ru-RU"/>
        </a:p>
      </dgm:t>
    </dgm:pt>
    <dgm:pt modelId="{90CBCBB3-FAB1-48A8-8D04-6F343836DB6A}" type="parTrans" cxnId="{B89B423A-E8A5-4017-B0F7-B5532179B9DB}">
      <dgm:prSet/>
      <dgm:spPr/>
      <dgm:t>
        <a:bodyPr/>
        <a:lstStyle/>
        <a:p>
          <a:endParaRPr lang="ru-RU"/>
        </a:p>
      </dgm:t>
    </dgm:pt>
    <dgm:pt modelId="{C61E1613-C284-442E-8581-D8A92DD8BC22}" type="pres">
      <dgm:prSet presAssocID="{BB44940A-19B7-43F5-88D8-37EA2EAFE9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226EC-695E-4357-8021-559E4B03DD2A}" type="pres">
      <dgm:prSet presAssocID="{A733DF18-27E4-4222-869F-00B0DC901731}" presName="node" presStyleLbl="node1" presStyleIdx="0" presStyleCnt="7" custScaleX="165636" custScaleY="1557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95D38E-2C2D-47FB-9811-8B9790F48427}" type="pres">
      <dgm:prSet presAssocID="{A14EE030-ADE9-420A-9674-CECBD434CC1A}" presName="sibTrans" presStyleCnt="0"/>
      <dgm:spPr/>
    </dgm:pt>
    <dgm:pt modelId="{BF595B36-240A-4802-BA2E-5FDE48211D11}" type="pres">
      <dgm:prSet presAssocID="{82FD827A-56E6-4992-BC5B-6FFA73AAFC79}" presName="node" presStyleLbl="node1" presStyleIdx="1" presStyleCnt="7" custScaleX="167231" custScaleY="178516" custLinFactNeighborX="0" custLinFactNeighborY="-3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6D52E-3201-4B13-B0BF-A83A36EC63D2}" type="pres">
      <dgm:prSet presAssocID="{FCFCD483-58FC-43DB-AC3F-78C93FAFD69E}" presName="sibTrans" presStyleCnt="0"/>
      <dgm:spPr/>
    </dgm:pt>
    <dgm:pt modelId="{DF83C8F4-11E6-458B-8738-D6ADECDBDE79}" type="pres">
      <dgm:prSet presAssocID="{95935835-707A-4752-8B4C-EAC177DEC314}" presName="node" presStyleLbl="node1" presStyleIdx="2" presStyleCnt="7" custScaleX="127376" custScaleY="231961" custLinFactNeighborX="-1712" custLinFactNeighborY="6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2ABAA4-3743-4694-9EAB-BBEDD666AC3E}" type="pres">
      <dgm:prSet presAssocID="{B88C8745-2172-491E-AD0D-5814D79E2770}" presName="sibTrans" presStyleCnt="0"/>
      <dgm:spPr/>
    </dgm:pt>
    <dgm:pt modelId="{75BAC5A8-24C8-4AF1-B8D8-19D8CD0A39E6}" type="pres">
      <dgm:prSet presAssocID="{7DA083EC-63D7-4752-93ED-E25A4C889DFE}" presName="node" presStyleLbl="node1" presStyleIdx="3" presStyleCnt="7" custScaleX="114778" custScaleY="2117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559AC-2B94-4D69-BB50-300D4E142281}" type="pres">
      <dgm:prSet presAssocID="{00D6F34B-4320-44F2-BCDD-7A5E5F1CDC11}" presName="sibTrans" presStyleCnt="0"/>
      <dgm:spPr/>
    </dgm:pt>
    <dgm:pt modelId="{AB31BA05-DCD5-4B2F-BBA7-CE9BCF41989E}" type="pres">
      <dgm:prSet presAssocID="{B9FA90FC-3766-4735-AB79-A78DCE1D0EB2}" presName="node" presStyleLbl="node1" presStyleIdx="4" presStyleCnt="7" custScaleX="217065" custScaleY="190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F8A44-D5F0-4306-81D8-49C476AE06F3}" type="pres">
      <dgm:prSet presAssocID="{E02A3355-9983-40F2-B4FF-2C510D8ACC0E}" presName="sibTrans" presStyleCnt="0"/>
      <dgm:spPr/>
    </dgm:pt>
    <dgm:pt modelId="{0C4DE7ED-C7FE-4530-BF67-1C7981A253D2}" type="pres">
      <dgm:prSet presAssocID="{8FD6ADD8-4761-442F-93D3-C41ED1425BC8}" presName="node" presStyleLbl="node1" presStyleIdx="5" presStyleCnt="7" custScaleX="219599" custScaleY="2937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22351-9B04-438D-B4BD-6BE7BBBA7558}" type="pres">
      <dgm:prSet presAssocID="{36D00E9B-EF3C-4AE5-9569-C38A5ED31E16}" presName="sibTrans" presStyleCnt="0"/>
      <dgm:spPr/>
    </dgm:pt>
    <dgm:pt modelId="{6907A7BD-D486-4655-B6FD-54AD920EFBD9}" type="pres">
      <dgm:prSet presAssocID="{413AB478-923A-4663-9427-7E416BB61064}" presName="node" presStyleLbl="node1" presStyleIdx="6" presStyleCnt="7" custScaleX="158715" custScaleY="131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989E63-86B6-4787-BF5B-FA25FC9A16FF}" type="presOf" srcId="{A733DF18-27E4-4222-869F-00B0DC901731}" destId="{6F8226EC-695E-4357-8021-559E4B03DD2A}" srcOrd="0" destOrd="0" presId="urn:microsoft.com/office/officeart/2005/8/layout/default"/>
    <dgm:cxn modelId="{2B0B101A-532A-42E5-A555-4D64F92F4FEC}" srcId="{BB44940A-19B7-43F5-88D8-37EA2EAFE9DE}" destId="{82FD827A-56E6-4992-BC5B-6FFA73AAFC79}" srcOrd="1" destOrd="0" parTransId="{6912779A-B104-445A-8C83-4C954D0F50F7}" sibTransId="{FCFCD483-58FC-43DB-AC3F-78C93FAFD69E}"/>
    <dgm:cxn modelId="{7D0B330A-E0BD-4893-ACE4-3D959E933B8E}" srcId="{BB44940A-19B7-43F5-88D8-37EA2EAFE9DE}" destId="{95935835-707A-4752-8B4C-EAC177DEC314}" srcOrd="2" destOrd="0" parTransId="{7630ADA7-693D-4317-8531-2596EA74134C}" sibTransId="{B88C8745-2172-491E-AD0D-5814D79E2770}"/>
    <dgm:cxn modelId="{B9AC237E-1913-4B4C-9231-6AA0547F4C51}" srcId="{BB44940A-19B7-43F5-88D8-37EA2EAFE9DE}" destId="{B9FA90FC-3766-4735-AB79-A78DCE1D0EB2}" srcOrd="4" destOrd="0" parTransId="{941291C1-76BB-465F-882D-13BB9416E53F}" sibTransId="{E02A3355-9983-40F2-B4FF-2C510D8ACC0E}"/>
    <dgm:cxn modelId="{A4C4CCB9-9FCC-4D6D-A094-4BEFF332F8B5}" type="presOf" srcId="{BB44940A-19B7-43F5-88D8-37EA2EAFE9DE}" destId="{C61E1613-C284-442E-8581-D8A92DD8BC22}" srcOrd="0" destOrd="0" presId="urn:microsoft.com/office/officeart/2005/8/layout/default"/>
    <dgm:cxn modelId="{B89B423A-E8A5-4017-B0F7-B5532179B9DB}" srcId="{BB44940A-19B7-43F5-88D8-37EA2EAFE9DE}" destId="{413AB478-923A-4663-9427-7E416BB61064}" srcOrd="6" destOrd="0" parTransId="{90CBCBB3-FAB1-48A8-8D04-6F343836DB6A}" sibTransId="{908946B9-52B8-4758-AC8C-D06F48257A7D}"/>
    <dgm:cxn modelId="{C692732B-C673-44AB-86B0-91A5B6ED8309}" srcId="{BB44940A-19B7-43F5-88D8-37EA2EAFE9DE}" destId="{A733DF18-27E4-4222-869F-00B0DC901731}" srcOrd="0" destOrd="0" parTransId="{131188EE-E0B9-4316-A404-D2A90F58D264}" sibTransId="{A14EE030-ADE9-420A-9674-CECBD434CC1A}"/>
    <dgm:cxn modelId="{353103C1-917A-4B7D-A757-0BE85AD8B1B0}" srcId="{BB44940A-19B7-43F5-88D8-37EA2EAFE9DE}" destId="{8FD6ADD8-4761-442F-93D3-C41ED1425BC8}" srcOrd="5" destOrd="0" parTransId="{5A2BB30C-D0AC-452A-9188-6883A27F40D0}" sibTransId="{36D00E9B-EF3C-4AE5-9569-C38A5ED31E16}"/>
    <dgm:cxn modelId="{A8EA2DB5-979B-46E4-B3D3-7FE392054270}" type="presOf" srcId="{413AB478-923A-4663-9427-7E416BB61064}" destId="{6907A7BD-D486-4655-B6FD-54AD920EFBD9}" srcOrd="0" destOrd="0" presId="urn:microsoft.com/office/officeart/2005/8/layout/default"/>
    <dgm:cxn modelId="{6AECA470-9827-4D6C-BF75-732734D6DADE}" type="presOf" srcId="{82FD827A-56E6-4992-BC5B-6FFA73AAFC79}" destId="{BF595B36-240A-4802-BA2E-5FDE48211D11}" srcOrd="0" destOrd="0" presId="urn:microsoft.com/office/officeart/2005/8/layout/default"/>
    <dgm:cxn modelId="{6BD71F52-1951-425A-B1D0-E834450F897E}" srcId="{BB44940A-19B7-43F5-88D8-37EA2EAFE9DE}" destId="{7DA083EC-63D7-4752-93ED-E25A4C889DFE}" srcOrd="3" destOrd="0" parTransId="{4E967361-8606-4018-8810-FF6F6365AB42}" sibTransId="{00D6F34B-4320-44F2-BCDD-7A5E5F1CDC11}"/>
    <dgm:cxn modelId="{47129BD9-C273-42F9-93FA-81D3CD40CD36}" type="presOf" srcId="{B9FA90FC-3766-4735-AB79-A78DCE1D0EB2}" destId="{AB31BA05-DCD5-4B2F-BBA7-CE9BCF41989E}" srcOrd="0" destOrd="0" presId="urn:microsoft.com/office/officeart/2005/8/layout/default"/>
    <dgm:cxn modelId="{28A4B1A9-D3BC-4399-895E-4D6ABA19D84B}" type="presOf" srcId="{8FD6ADD8-4761-442F-93D3-C41ED1425BC8}" destId="{0C4DE7ED-C7FE-4530-BF67-1C7981A253D2}" srcOrd="0" destOrd="0" presId="urn:microsoft.com/office/officeart/2005/8/layout/default"/>
    <dgm:cxn modelId="{4C7DD89A-6578-484C-B86A-719349375CDD}" type="presOf" srcId="{95935835-707A-4752-8B4C-EAC177DEC314}" destId="{DF83C8F4-11E6-458B-8738-D6ADECDBDE79}" srcOrd="0" destOrd="0" presId="urn:microsoft.com/office/officeart/2005/8/layout/default"/>
    <dgm:cxn modelId="{4385FA65-BD71-4FD3-88DE-A4C72FCD7CE0}" type="presOf" srcId="{7DA083EC-63D7-4752-93ED-E25A4C889DFE}" destId="{75BAC5A8-24C8-4AF1-B8D8-19D8CD0A39E6}" srcOrd="0" destOrd="0" presId="urn:microsoft.com/office/officeart/2005/8/layout/default"/>
    <dgm:cxn modelId="{C8049AFB-C9C2-468F-8209-E71D4610D61C}" type="presParOf" srcId="{C61E1613-C284-442E-8581-D8A92DD8BC22}" destId="{6F8226EC-695E-4357-8021-559E4B03DD2A}" srcOrd="0" destOrd="0" presId="urn:microsoft.com/office/officeart/2005/8/layout/default"/>
    <dgm:cxn modelId="{2A4EA90E-D0AA-41CE-B0ED-32176CB37D6B}" type="presParOf" srcId="{C61E1613-C284-442E-8581-D8A92DD8BC22}" destId="{EA95D38E-2C2D-47FB-9811-8B9790F48427}" srcOrd="1" destOrd="0" presId="urn:microsoft.com/office/officeart/2005/8/layout/default"/>
    <dgm:cxn modelId="{E8AF1C02-C72A-4F90-B028-617FB8C6D446}" type="presParOf" srcId="{C61E1613-C284-442E-8581-D8A92DD8BC22}" destId="{BF595B36-240A-4802-BA2E-5FDE48211D11}" srcOrd="2" destOrd="0" presId="urn:microsoft.com/office/officeart/2005/8/layout/default"/>
    <dgm:cxn modelId="{C652ADEB-D0C9-4BDA-B84C-B2C0FAF28F59}" type="presParOf" srcId="{C61E1613-C284-442E-8581-D8A92DD8BC22}" destId="{BA96D52E-3201-4B13-B0BF-A83A36EC63D2}" srcOrd="3" destOrd="0" presId="urn:microsoft.com/office/officeart/2005/8/layout/default"/>
    <dgm:cxn modelId="{AD7F333B-5679-4478-8977-7AFB1D4D4A45}" type="presParOf" srcId="{C61E1613-C284-442E-8581-D8A92DD8BC22}" destId="{DF83C8F4-11E6-458B-8738-D6ADECDBDE79}" srcOrd="4" destOrd="0" presId="urn:microsoft.com/office/officeart/2005/8/layout/default"/>
    <dgm:cxn modelId="{14E87F3F-8BD1-4A1E-B4A0-CCC2F51E0B26}" type="presParOf" srcId="{C61E1613-C284-442E-8581-D8A92DD8BC22}" destId="{B92ABAA4-3743-4694-9EAB-BBEDD666AC3E}" srcOrd="5" destOrd="0" presId="urn:microsoft.com/office/officeart/2005/8/layout/default"/>
    <dgm:cxn modelId="{77E6B179-00E3-4503-AA14-600A1382872F}" type="presParOf" srcId="{C61E1613-C284-442E-8581-D8A92DD8BC22}" destId="{75BAC5A8-24C8-4AF1-B8D8-19D8CD0A39E6}" srcOrd="6" destOrd="0" presId="urn:microsoft.com/office/officeart/2005/8/layout/default"/>
    <dgm:cxn modelId="{66D886F5-DC73-44ED-B9EF-154CA15DA903}" type="presParOf" srcId="{C61E1613-C284-442E-8581-D8A92DD8BC22}" destId="{C29559AC-2B94-4D69-BB50-300D4E142281}" srcOrd="7" destOrd="0" presId="urn:microsoft.com/office/officeart/2005/8/layout/default"/>
    <dgm:cxn modelId="{3FD926B8-9A92-40E7-8C00-3D3FA64D9896}" type="presParOf" srcId="{C61E1613-C284-442E-8581-D8A92DD8BC22}" destId="{AB31BA05-DCD5-4B2F-BBA7-CE9BCF41989E}" srcOrd="8" destOrd="0" presId="urn:microsoft.com/office/officeart/2005/8/layout/default"/>
    <dgm:cxn modelId="{A29AF453-AC2E-45AA-878B-FEAAF1028BA9}" type="presParOf" srcId="{C61E1613-C284-442E-8581-D8A92DD8BC22}" destId="{4EAF8A44-D5F0-4306-81D8-49C476AE06F3}" srcOrd="9" destOrd="0" presId="urn:microsoft.com/office/officeart/2005/8/layout/default"/>
    <dgm:cxn modelId="{F8E9EB56-3876-4ADD-B38F-E7E36B412653}" type="presParOf" srcId="{C61E1613-C284-442E-8581-D8A92DD8BC22}" destId="{0C4DE7ED-C7FE-4530-BF67-1C7981A253D2}" srcOrd="10" destOrd="0" presId="urn:microsoft.com/office/officeart/2005/8/layout/default"/>
    <dgm:cxn modelId="{826B5A0E-A1E8-400E-8AA1-3401F0133527}" type="presParOf" srcId="{C61E1613-C284-442E-8581-D8A92DD8BC22}" destId="{1F722351-9B04-438D-B4BD-6BE7BBBA7558}" srcOrd="11" destOrd="0" presId="urn:microsoft.com/office/officeart/2005/8/layout/default"/>
    <dgm:cxn modelId="{3D290DAA-C6CE-4C87-9457-1EB73A697A9A}" type="presParOf" srcId="{C61E1613-C284-442E-8581-D8A92DD8BC22}" destId="{6907A7BD-D486-4655-B6FD-54AD920EFBD9}" srcOrd="12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35B2B-907C-40B6-98DD-338A16C92D2E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88E48-D137-4837-BE94-7AA2A49B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88E48-D137-4837-BE94-7AA2A49B555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Отчет об исполнении бюджета </a:t>
            </a:r>
            <a:r>
              <a:rPr lang="ru-RU" sz="2400" dirty="0" smtClean="0"/>
              <a:t>Савоськинского</a:t>
            </a:r>
            <a:r>
              <a:rPr lang="ru-RU" sz="1600" dirty="0" smtClean="0"/>
              <a:t> </a:t>
            </a:r>
            <a:r>
              <a:rPr lang="ru-RU" sz="2000" dirty="0" smtClean="0"/>
              <a:t>сельского поселения Зимовниковского района за 2018 год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Утвержден решением Собрания депутатов Савоськинского сельского поселения 29 апреля 2019 года  № 63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Доходы бюджета Савоськинского сельского поселения Зимовниковского района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smtClean="0"/>
              <a:t>Раздел 0100</a:t>
            </a:r>
            <a:r>
              <a:rPr lang="ru-RU" dirty="0" smtClean="0"/>
              <a:t> «Общегосударственные вопросы» расходы составили 4434,8 тыс. рублей при плане 4725,7 тыс. рублей(93,8 %).</a:t>
            </a:r>
          </a:p>
          <a:p>
            <a:r>
              <a:rPr lang="ru-RU" dirty="0" smtClean="0"/>
              <a:t>       Расходы на содержание центрального  аппарата  поселения составили 4362,9 тыс. рублей при плане 4633,3 тыс. рублей(94,2%): в том числе </a:t>
            </a:r>
          </a:p>
          <a:p>
            <a:r>
              <a:rPr lang="ru-RU" dirty="0" smtClean="0"/>
              <a:t>-на денежное содержание  2753,1 тыс. рублей;</a:t>
            </a:r>
          </a:p>
          <a:p>
            <a:r>
              <a:rPr lang="ru-RU" dirty="0" smtClean="0"/>
              <a:t>- прочие выплаты – 178,0 тыс. рублей;</a:t>
            </a:r>
          </a:p>
          <a:p>
            <a:r>
              <a:rPr lang="ru-RU" dirty="0" smtClean="0"/>
              <a:t>- транспортные услуги – 3,0 тыс. рублей;</a:t>
            </a:r>
          </a:p>
          <a:p>
            <a:r>
              <a:rPr lang="ru-RU" dirty="0" smtClean="0"/>
              <a:t>-услуги связи-  50,9 тыс. рублей;</a:t>
            </a:r>
          </a:p>
          <a:p>
            <a:r>
              <a:rPr lang="ru-RU" dirty="0" smtClean="0"/>
              <a:t>-коммунальные услуги- 139,6 тыс. рублей; </a:t>
            </a:r>
          </a:p>
          <a:p>
            <a:r>
              <a:rPr lang="ru-RU" dirty="0" smtClean="0"/>
              <a:t>-услуги по содержанию имущества – 94,3 тыс. рублей;</a:t>
            </a:r>
          </a:p>
          <a:p>
            <a:r>
              <a:rPr lang="ru-RU" dirty="0" smtClean="0"/>
              <a:t>- прочие услуги – 95,9 тыс. рублей;</a:t>
            </a:r>
          </a:p>
          <a:p>
            <a:r>
              <a:rPr lang="ru-RU" dirty="0" smtClean="0"/>
              <a:t>- уплата налогов и прочих платежей – 74,8 тыс. рублей;</a:t>
            </a:r>
          </a:p>
          <a:p>
            <a:r>
              <a:rPr lang="ru-RU" dirty="0" smtClean="0"/>
              <a:t>- увеличение стоимости основных средств – 716,4 тыс. рублей (приобретение легкового автомобиля </a:t>
            </a:r>
            <a:r>
              <a:rPr lang="en-US" dirty="0" smtClean="0"/>
              <a:t>CHEVROLET NIVA</a:t>
            </a:r>
            <a:r>
              <a:rPr lang="ru-RU" dirty="0" smtClean="0"/>
              <a:t> – 687,5 тыс. рублей, офисная мебель -28,0 тыс. рублей, печать - 0,9 тыс. рублей); </a:t>
            </a:r>
          </a:p>
          <a:p>
            <a:r>
              <a:rPr lang="ru-RU" dirty="0" smtClean="0"/>
              <a:t>-увеличение стоимости материальных запасов- 256,9 тыс. рублей.</a:t>
            </a:r>
          </a:p>
          <a:p>
            <a:r>
              <a:rPr lang="ru-RU" dirty="0" smtClean="0"/>
              <a:t>     Расходы на осуществление полномочий по определению в соответствии с частью 1 статьи 11.2 Областного закона от 25 октября 2002 года № 273-ЗС "Об административных правонарушениях" перечня должностных лиц, 	уполномоченных составлять протоколы об административных правонарушениях по иным непрограммным мероприятиям в рамках непрограммных расходов органа местного самоуправления Савоськинского сельского поселения – 0,2 тыс. рублей или 100 % к плану.</a:t>
            </a:r>
          </a:p>
          <a:p>
            <a:r>
              <a:rPr lang="ru-RU" dirty="0" smtClean="0"/>
              <a:t>     Другие общегосударственные вопросы: расходы составили 71,7 тыс. рублей при плане – 92,2 тыс. рублей или 77,8 %.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Расходы бюджета Савоськинского сельского поселения Зимовниковского района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829196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 Раздел 0200</a:t>
            </a:r>
            <a:r>
              <a:rPr lang="ru-RU" sz="1400" dirty="0" smtClean="0"/>
              <a:t> «Национальная оборона» расходы составили 77,1 тыс. рублей (план – 77,1 тыс. рублей) или 100 %.(ведение первичного воинского учета).</a:t>
            </a:r>
          </a:p>
          <a:p>
            <a:r>
              <a:rPr lang="ru-RU" sz="1400" dirty="0" smtClean="0"/>
              <a:t>      </a:t>
            </a:r>
            <a:r>
              <a:rPr lang="ru-RU" sz="1400" b="1" dirty="0" smtClean="0"/>
              <a:t>Раздел 0300</a:t>
            </a:r>
            <a:r>
              <a:rPr lang="ru-RU" sz="1400" dirty="0" smtClean="0"/>
              <a:t>  «Национальная безопасность и правоохранительная деятельность» расходы составили 4,0 тыс. рублей при плане 30,8 тыс. рублей или 13,0%. </a:t>
            </a:r>
          </a:p>
          <a:p>
            <a:r>
              <a:rPr lang="ru-RU" sz="1400" dirty="0" smtClean="0"/>
              <a:t>      </a:t>
            </a:r>
            <a:r>
              <a:rPr lang="ru-RU" sz="1400" b="1" dirty="0" smtClean="0"/>
              <a:t>Раздел 0400 «Национальная экономика»</a:t>
            </a:r>
            <a:r>
              <a:rPr lang="ru-RU" sz="1400" dirty="0" smtClean="0"/>
              <a:t> расходы составили – 281,4 тыс. рублей при плане 695,0 тыс. рублей или 40,5%.</a:t>
            </a:r>
          </a:p>
          <a:p>
            <a:r>
              <a:rPr lang="ru-RU" sz="1400" dirty="0" smtClean="0"/>
              <a:t>Оценка земельных  участков - 10,0 тыс. рублей ;</a:t>
            </a:r>
          </a:p>
          <a:p>
            <a:r>
              <a:rPr lang="ru-RU" sz="1400" dirty="0" smtClean="0"/>
              <a:t>Выполнение кадастровых работ по образованию границ земельных участков на территории земель Савоськинского сельского поселения - 271,4 тыс. рублей .</a:t>
            </a:r>
          </a:p>
          <a:p>
            <a:r>
              <a:rPr lang="ru-RU" sz="1400" dirty="0" smtClean="0"/>
              <a:t>      </a:t>
            </a:r>
            <a:r>
              <a:rPr lang="ru-RU" sz="1400" b="1" dirty="0" smtClean="0"/>
              <a:t>Раздел 0500 «Жилищно-коммунальное хозяйство» </a:t>
            </a:r>
            <a:r>
              <a:rPr lang="ru-RU" sz="1400" dirty="0" smtClean="0"/>
              <a:t>расходы составили 424,5 тыс. рублей при плане 513,2 тыс. рублей или 82,7%.</a:t>
            </a:r>
          </a:p>
          <a:p>
            <a:r>
              <a:rPr lang="ru-RU" sz="1400" dirty="0" smtClean="0"/>
              <a:t>Электроэнергия (ул. освещение) - 139,4 тыс. рублей .</a:t>
            </a:r>
          </a:p>
          <a:p>
            <a:r>
              <a:rPr lang="ru-RU" sz="1400" dirty="0" smtClean="0"/>
              <a:t>Работы по благоустройству территории сельского поселения - 120,5 тыс. рублей .</a:t>
            </a:r>
          </a:p>
          <a:p>
            <a:r>
              <a:rPr lang="ru-RU" sz="1400" dirty="0" smtClean="0"/>
              <a:t>Технологическое присоединение к сети  - 1,1 тыс. рублей .</a:t>
            </a:r>
          </a:p>
          <a:p>
            <a:r>
              <a:rPr lang="ru-RU" sz="1400" dirty="0" smtClean="0"/>
              <a:t>Приобретение триммер - 9,0 тыс. рублей .</a:t>
            </a:r>
          </a:p>
          <a:p>
            <a:r>
              <a:rPr lang="ru-RU" sz="1400" dirty="0" smtClean="0"/>
              <a:t>Приобретение запасных частей и ГСМ - 126,1 тыс. рублей. </a:t>
            </a:r>
          </a:p>
          <a:p>
            <a:r>
              <a:rPr lang="ru-RU" sz="1400" dirty="0" smtClean="0"/>
              <a:t>Противоклещевая обработка - 28,4 тыс. рублей .</a:t>
            </a:r>
          </a:p>
          <a:p>
            <a:r>
              <a:rPr lang="ru-RU" sz="1400" dirty="0" smtClean="0"/>
              <a:t> </a:t>
            </a:r>
            <a:r>
              <a:rPr lang="ru-RU" sz="1400" b="1" dirty="0" smtClean="0"/>
              <a:t>   Раздел 0700 «Образование» </a:t>
            </a:r>
            <a:r>
              <a:rPr lang="ru-RU" sz="1400" dirty="0" smtClean="0"/>
              <a:t>расходы составили 21,7 тыс. рублей при плане 21,7 тыс. рублей или 100%.</a:t>
            </a:r>
          </a:p>
          <a:p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Расходы бюджета Савоськинского сельского поселения Зимовниковского района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/>
              <a:t>Раздел 0800 </a:t>
            </a:r>
            <a:r>
              <a:rPr lang="ru-RU" sz="1400" dirty="0" smtClean="0"/>
              <a:t>«Культура, кинематография» расходы составили 1864,5 тыс. рублей при плане 1906,9 тыс. рублей или 97,8 %:</a:t>
            </a:r>
          </a:p>
          <a:p>
            <a:r>
              <a:rPr lang="ru-RU" sz="1400" dirty="0" smtClean="0"/>
              <a:t>            МУК Сельский Дом Культуры «Савоськинский» - 1864,5 тыс. рублей:</a:t>
            </a:r>
          </a:p>
          <a:p>
            <a:r>
              <a:rPr lang="ru-RU" sz="1400" dirty="0" smtClean="0"/>
              <a:t>-денежное содержание – 1423,4 тыс. рублей;</a:t>
            </a:r>
          </a:p>
          <a:p>
            <a:r>
              <a:rPr lang="ru-RU" sz="1400" dirty="0" smtClean="0"/>
              <a:t>- услуги связи – 28,8 тыс. рублей;</a:t>
            </a:r>
          </a:p>
          <a:p>
            <a:r>
              <a:rPr lang="ru-RU" sz="1400" dirty="0" smtClean="0"/>
              <a:t>- коммунальные услуги – 170,7 тыс. рублей;</a:t>
            </a:r>
          </a:p>
          <a:p>
            <a:r>
              <a:rPr lang="ru-RU" sz="1400" dirty="0" smtClean="0"/>
              <a:t>- работы, услуги по содержанию имущества – 107,5 тыс. рублей;</a:t>
            </a:r>
          </a:p>
          <a:p>
            <a:r>
              <a:rPr lang="ru-RU" sz="1400" dirty="0" smtClean="0"/>
              <a:t>- прочие услуги – 31,9 тыс. рублей:</a:t>
            </a:r>
          </a:p>
          <a:p>
            <a:r>
              <a:rPr lang="ru-RU" sz="1400" dirty="0" smtClean="0"/>
              <a:t>- приобретение основных средств – 54,6 тыс. рублей:</a:t>
            </a:r>
          </a:p>
          <a:p>
            <a:r>
              <a:rPr lang="ru-RU" sz="1400" dirty="0" smtClean="0"/>
              <a:t>- увеличение стоимости материальных запасов – 19,6 тыс. рублей: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pPr algn="ctr">
              <a:buNone/>
            </a:pPr>
            <a:r>
              <a:rPr lang="ru-RU" sz="1400" b="1" dirty="0" smtClean="0"/>
              <a:t>Дефицит местного бюджета</a:t>
            </a:r>
            <a:endParaRPr lang="ru-RU" sz="1400" dirty="0" smtClean="0"/>
          </a:p>
          <a:p>
            <a:pPr>
              <a:buNone/>
            </a:pPr>
            <a:endParaRPr lang="ru-RU" sz="1400" b="1" dirty="0" smtClean="0"/>
          </a:p>
          <a:p>
            <a:pPr>
              <a:buNone/>
            </a:pPr>
            <a:r>
              <a:rPr lang="ru-RU" sz="1400" b="1" dirty="0" smtClean="0"/>
              <a:t> 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По итогам исполнения местного бюджета за  2018 год сложился Дефицит в сумме 186,7 тыс. рублей.</a:t>
            </a:r>
          </a:p>
          <a:p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Расходы бюджета Савоськинского сельского поселения Зимовниковского района</a:t>
            </a:r>
            <a:endParaRPr lang="ru-RU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666</Words>
  <PresentationFormat>Экран (4:3)</PresentationFormat>
  <Paragraphs>56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Отчет об исполнении бюджета Савоськинского сельского поселения Зимовниковского района за 2018 год</vt:lpstr>
      <vt:lpstr>Доходы бюджета Савоськинского сельского поселения Зимовниковского района</vt:lpstr>
      <vt:lpstr>Расходы бюджета Савоськинского сельского поселения Зимовниковского района</vt:lpstr>
      <vt:lpstr>Расходы бюджета Савоськинского сельского поселения Зимовниковского района</vt:lpstr>
      <vt:lpstr>Расходы бюджета Савоськинского сельского поселения Зимовниковского района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Савоськинского сельского поселения Зимовниковского района за 2018 год</dc:title>
  <dc:creator>User</dc:creator>
  <cp:lastModifiedBy>User</cp:lastModifiedBy>
  <cp:revision>18</cp:revision>
  <dcterms:created xsi:type="dcterms:W3CDTF">2019-05-08T08:54:24Z</dcterms:created>
  <dcterms:modified xsi:type="dcterms:W3CDTF">2019-05-21T05:38:14Z</dcterms:modified>
</cp:coreProperties>
</file>