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62" r:id="rId3"/>
    <p:sldId id="263" r:id="rId4"/>
    <p:sldId id="264" r:id="rId5"/>
    <p:sldId id="265" r:id="rId6"/>
    <p:sldId id="266" r:id="rId7"/>
    <p:sldId id="267" r:id="rId8"/>
    <p:sldId id="268" r:id="rId9"/>
    <p:sldId id="269" r:id="rId10"/>
    <p:sldId id="270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Rg st="1" end="10"/>
    <p:penClr>
      <a:srgbClr val="FF0000"/>
    </p:penClr>
  </p:showPr>
  <p:clrMru>
    <a:srgbClr val="80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A107856-5554-42FB-B03E-39F5DBC370BA}" styleName="Средний стиль 4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37CE84F3-28C3-443E-9E96-99CF82512B78}" styleName="Темный стиль 1 - акцент 2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wholeTbl>
    <a:band1H>
      <a:tcStyle>
        <a:tcBdr/>
        <a:fill>
          <a:solidFill>
            <a:schemeClr val="accent2">
              <a:shade val="60000"/>
            </a:schemeClr>
          </a:solidFill>
        </a:fill>
      </a:tcStyle>
    </a:band1H>
    <a:band1V>
      <a:tcStyle>
        <a:tcBdr/>
        <a:fill>
          <a:solidFill>
            <a:schemeClr val="accent2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2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2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2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25E5076-3810-47DD-B79F-674D7AD40C01}" styleName="Темный стиль 1 - акцент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Средний стиль 3 -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Средний стиль 3 - акцент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B9631B5-78F2-41C9-869B-9F39066F8104}" styleName="Средний стиль 3 -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505E3EF-67EA-436B-97B2-0124C06EBD24}" styleName="Средний стиль 4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59" autoAdjust="0"/>
    <p:restoredTop sz="86380" autoAdjust="0"/>
  </p:normalViewPr>
  <p:slideViewPr>
    <p:cSldViewPr>
      <p:cViewPr varScale="1">
        <p:scale>
          <a:sx n="63" d="100"/>
          <a:sy n="63" d="100"/>
        </p:scale>
        <p:origin x="-136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326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7B1A24-B338-413B-A023-A08A9C2B60C4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0024C2-345E-4F9E-BA94-5E14BABAF9FD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21.12.2020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71472" y="785794"/>
            <a:ext cx="7772400" cy="1470025"/>
          </a:xfrm>
          <a:solidFill>
            <a:srgbClr val="92D050"/>
          </a:solidFill>
          <a:ln>
            <a:solidFill>
              <a:srgbClr val="7030A0"/>
            </a:solidFill>
          </a:ln>
        </p:spPr>
        <p:txBody>
          <a:bodyPr>
            <a:normAutofit/>
          </a:bodyPr>
          <a:lstStyle/>
          <a:p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Проект бюджета Савоськинского сельского поселения Зимовниковского района </a:t>
            </a:r>
            <a:br>
              <a:rPr lang="ru-RU" sz="20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i="1" dirty="0" smtClean="0">
                <a:latin typeface="Times New Roman" pitchFamily="18" charset="0"/>
                <a:cs typeface="Times New Roman" pitchFamily="18" charset="0"/>
              </a:rPr>
              <a:t>на 2021 год и на плановый период 2022 и 2023 годов</a:t>
            </a:r>
            <a:endParaRPr lang="ru-RU" sz="2000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14546" y="2500306"/>
            <a:ext cx="4500594" cy="3138494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4" name="Picture 2" descr="F:\2020 год\ФОТО ПАМЯТНИК 2020\IMG_20181003_14022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14546" y="2571744"/>
            <a:ext cx="4500594" cy="3143272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Пояснительная записка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solidFill>
            <a:srgbClr val="92D050"/>
          </a:solidFill>
        </p:spPr>
        <p:txBody>
          <a:bodyPr>
            <a:normAutofit/>
          </a:bodyPr>
          <a:lstStyle/>
          <a:p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Доходы местного бюджета к проекту предусмотрены на 2021 год в объеме 4 481,7 тыс. </a:t>
            </a:r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рублей,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на 2022 год – 4 601,8 тыс. рублей,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на 2023 год – в сумме 4 553,4 тыс. рублей.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Расходы местного бюджета на 2021 год запланированы к проекту в объеме 4481,7  тыс. рублей 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 на плановый период 2022 и 2023 годов  4601,8 тыс. рублей и 4553,4 тыс. рублей соответственно.</a:t>
            </a:r>
          </a:p>
          <a:p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2021 год запланирован дефицит местного бюджета в сумме 0,0 тыс. рублей. На плановый период 2022-2023 годов планируется дефицит 0,0 тыс.рублей.</a:t>
            </a:r>
          </a:p>
          <a:p>
            <a:pPr algn="just"/>
            <a:r>
              <a:rPr lang="ru-RU" sz="1600" i="1" dirty="0" smtClean="0">
                <a:latin typeface="Times New Roman" pitchFamily="18" charset="0"/>
                <a:cs typeface="Times New Roman" pitchFamily="18" charset="0"/>
              </a:rPr>
              <a:t>На реализацию 9-ти муниципальных программ в бюджете в 2021 году предусмотрено 4252,5 тыс. рублей, в 2022 году – 4380,8 тыс. рублей и в 2023 году –4306,1 тыс. рублей, что составляет  94,9, 95,2 и 94,6 процентов соответственно от всех ассигнований на реализацию муниципальных программ Савоськинского сельского поселения.</a:t>
            </a:r>
          </a:p>
          <a:p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285728"/>
            <a:ext cx="8229600" cy="1143000"/>
          </a:xfrm>
          <a:solidFill>
            <a:schemeClr val="accent2"/>
          </a:solidFill>
        </p:spPr>
        <p:txBody>
          <a:bodyPr>
            <a:norm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Объем поступлений доходов местного бюджета на 2021 год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и на плановый период 2022 и 2023 годов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0891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08"/>
                <a:gridCol w="2428892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 на доходы физических лиц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688,4</a:t>
                      </a:r>
                      <a:endParaRPr lang="ru-RU" sz="11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706,4</a:t>
                      </a:r>
                      <a:endParaRPr lang="ru-RU" sz="11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727,4</a:t>
                      </a:r>
                      <a:endParaRPr lang="ru-RU" sz="1100" b="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Единый сельскохозяйственный налог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325,4</a:t>
                      </a:r>
                      <a:endParaRPr lang="ru-RU" sz="11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325,4</a:t>
                      </a:r>
                      <a:endParaRPr lang="ru-RU" sz="11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325,4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Налог на имущество физических лиц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61,4</a:t>
                      </a:r>
                      <a:endParaRPr lang="ru-RU" sz="11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63,8</a:t>
                      </a:r>
                      <a:endParaRPr lang="ru-RU" sz="11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82,2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Calibri"/>
                          <a:cs typeface="Times New Roman" pitchFamily="18" charset="0"/>
                        </a:rPr>
                        <a:t>Земельный налог с организаций</a:t>
                      </a:r>
                      <a:endParaRPr lang="ru-RU" sz="1200" i="1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164,9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164,9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164,9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Земельный налог с физических лиц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1512,9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1512,9</a:t>
                      </a:r>
                      <a:endParaRPr lang="ru-RU" sz="11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1512,9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Государственная пошлина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4,0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4,2</a:t>
                      </a:r>
                      <a:endParaRPr lang="ru-RU" sz="1100" i="1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4,4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  <a:endParaRPr lang="ru-RU" sz="1200" b="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dirty="0">
                          <a:latin typeface="Times New Roman"/>
                          <a:ea typeface="Calibri"/>
                          <a:cs typeface="Times New Roman"/>
                        </a:rPr>
                        <a:t>718,6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718,6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i="1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718,6</a:t>
                      </a:r>
                      <a:endParaRPr lang="ru-RU" sz="11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b="0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Штрафы, санкции, возмещение ущерба</a:t>
                      </a:r>
                      <a:endParaRPr lang="ru-RU" sz="1200" b="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spc="-60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Times New Roman"/>
                        </a:rPr>
                        <a:t>1,0</a:t>
                      </a:r>
                      <a:endParaRPr lang="ru-RU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5"/>
          </a:solidFill>
        </p:spPr>
        <p:txBody>
          <a:bodyPr>
            <a:normAutofit/>
          </a:bodyPr>
          <a:lstStyle/>
          <a:p>
            <a:r>
              <a:rPr lang="ru-RU" sz="1400" b="1" i="1" dirty="0" smtClean="0">
                <a:latin typeface="Times New Roman" pitchFamily="18" charset="0"/>
                <a:cs typeface="Times New Roman" pitchFamily="18" charset="0"/>
              </a:rPr>
              <a:t>БЕЗВОЗМЕЗДНЫЕ ПОСТУПЛЕНИЯ</a:t>
            </a:r>
            <a:endParaRPr lang="ru-RU" sz="1400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699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Дотации бюджетам сельских поселений на выравнивание бюджетной обеспеченности из бюджета субъекта Российской Федерации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922,0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1016,4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1016,4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выполнение переданных полномочий субъектов Российской Федерации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0,2</a:t>
                      </a:r>
                      <a:endParaRPr lang="ru-RU" sz="1400" i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0,2</a:t>
                      </a:r>
                      <a:endParaRPr lang="ru-RU" sz="1400" i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i="1" dirty="0" smtClean="0"/>
                        <a:t>0,2</a:t>
                      </a:r>
                      <a:endParaRPr lang="ru-RU" sz="1400" i="1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4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Субвенции бюджетам сельских поселений на осуществление первичного воинского учета на территориях, где отсутствуют военные комиссариаты</a:t>
                      </a:r>
                      <a:endParaRPr lang="ru-RU" sz="14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82,9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88,0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400" i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5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Муниципальная программа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9800"/>
        </p:xfrm>
        <a:graphic>
          <a:graphicData uri="http://schemas.openxmlformats.org/drawingml/2006/table">
            <a:tbl>
              <a:tblPr firstRow="1" bandRow="1">
                <a:tableStyleId>{125E5076-3810-47DD-B79F-674D7AD40C01}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2023 год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lt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«Обеспечение качественными жилищно-коммунальными услугами населения Савоськинского сельского поселения», «Благоустройство»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184,4</a:t>
                      </a:r>
                      <a:endParaRPr lang="ru-RU" sz="18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184,4</a:t>
                      </a:r>
                      <a:endParaRPr lang="ru-RU" sz="18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184,4</a:t>
                      </a:r>
                      <a:endParaRPr lang="ru-RU" sz="18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800000"/>
          </a:solidFill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Муниципальная программа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1833880"/>
        </p:xfrm>
        <a:graphic>
          <a:graphicData uri="http://schemas.openxmlformats.org/drawingml/2006/table">
            <a:tbl>
              <a:tblPr firstRow="1" bandRow="1">
                <a:tableStyleId>{37CE84F3-28C3-443E-9E96-99CF82512B78}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наименование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2021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2022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2023 год</a:t>
                      </a:r>
                      <a:endParaRPr lang="ru-R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«Обеспечение общественного порядка и противодействие преступности»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2,0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0,0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0,0</a:t>
                      </a:r>
                      <a:endParaRPr lang="ru-RU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00B050"/>
          </a:solidFill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Муниципальная программа</a:t>
            </a:r>
            <a:endParaRPr lang="ru-RU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479800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i="1" dirty="0" smtClean="0"/>
                        <a:t>наименование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2021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2022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2023 год</a:t>
                      </a:r>
                      <a:endParaRPr lang="ru-R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«Защита населения и территории от чрезвычайных ситуаций, обеспечение пожарной безопасности и безопасности людей на водных объектах»</a:t>
                      </a:r>
                      <a:endParaRPr lang="ru-RU" i="1" dirty="0"/>
                    </a:p>
                  </a:txBody>
                  <a:tcPr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1,0</a:t>
                      </a:r>
                      <a:endParaRPr lang="ru-RU" sz="18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8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0,0</a:t>
                      </a:r>
                      <a:endParaRPr lang="ru-RU" sz="18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rgbClr val="00B05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662680"/>
        </p:xfrm>
        <a:graphic>
          <a:graphicData uri="http://schemas.openxmlformats.org/drawingml/2006/table">
            <a:tbl>
              <a:tblPr firstRow="1" bandRow="1">
                <a:tableStyleId>{EB9631B5-78F2-41C9-869B-9F39066F8104}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наименование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2021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2022 год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«Развитие культуры» 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268,8</a:t>
                      </a:r>
                      <a:endParaRPr lang="ru-RU" sz="18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464,2</a:t>
                      </a:r>
                      <a:endParaRPr lang="ru-RU" sz="1800" i="1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i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388,9</a:t>
                      </a:r>
                      <a:endParaRPr lang="ru-RU" sz="1800" i="1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«Охрана окружающей среды и рациональное природопользование»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8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«Управление муниципальным имуществом»</a:t>
                      </a:r>
                      <a:endParaRPr lang="ru-RU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8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71472" y="285728"/>
            <a:ext cx="8229600" cy="1143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Муниципальные программы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790440"/>
        </p:xfrm>
        <a:graphic>
          <a:graphicData uri="http://schemas.openxmlformats.org/drawingml/2006/table">
            <a:tbl>
              <a:tblPr firstRow="1" bandRow="1">
                <a:tableStyleId>{0660B408-B3CF-4A94-85FC-2B1E0A45F4A2}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наименование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2021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2022 год</a:t>
                      </a:r>
                      <a:endParaRPr lang="ru-R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2023 год</a:t>
                      </a:r>
                      <a:endParaRPr lang="ru-RU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«Развитие муниципальной службы и информационного общества»</a:t>
                      </a:r>
                      <a:endParaRPr lang="ru-RU" sz="1600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2,0</a:t>
                      </a:r>
                      <a:endParaRPr lang="ru-RU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0,0</a:t>
                      </a:r>
                      <a:endParaRPr lang="ru-RU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0,0</a:t>
                      </a:r>
                      <a:endParaRPr lang="ru-RU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«Энергосбережение и повышение энергетической эффективности»</a:t>
                      </a:r>
                      <a:endParaRPr lang="ru-RU" sz="1600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1,0</a:t>
                      </a:r>
                      <a:endParaRPr lang="ru-RU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0,0</a:t>
                      </a:r>
                      <a:endParaRPr lang="ru-RU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i="1" dirty="0" smtClean="0"/>
                        <a:t>0,0</a:t>
                      </a:r>
                      <a:endParaRPr lang="ru-RU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ru-RU" sz="16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"Управление муниципальными финансами и создание условий для эффективного управления муниципальными финансами"</a:t>
                      </a:r>
                      <a:endParaRPr lang="ru-RU" sz="1600" i="1" dirty="0"/>
                    </a:p>
                  </a:txBody>
                  <a:tcPr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3791,3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3732,2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3732,2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solidFill>
            <a:srgbClr val="FFC000"/>
          </a:solidFill>
        </p:spPr>
        <p:txBody>
          <a:bodyPr>
            <a:normAutofit fontScale="90000"/>
          </a:bodyPr>
          <a:lstStyle/>
          <a:p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Иные непрограммные мероприятия</a:t>
            </a:r>
            <a:endParaRPr lang="ru-RU" i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400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2021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latin typeface="Times New Roman" pitchFamily="18" charset="0"/>
                          <a:cs typeface="Times New Roman" pitchFamily="18" charset="0"/>
                        </a:rPr>
                        <a:t>2022 год</a:t>
                      </a:r>
                      <a:endParaRPr lang="ru-RU" sz="14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2023 год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на проведение выборов в представительные органы муниципального образования «Савоськинское сельское поселение» 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126,1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Уплата членских взносов в Ассоциацию муниципальных образований 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на осуществление первичного воинского учета на территориях, где отсутствуют военные комиссариаты 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82,9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88,0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29262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Расходы на осуществление полномочий по определению в соответствии с частью 1 статья 11.2 Областного закона от 25 октября 2002 года № 273-ЗС «Об административных правонарушениях» 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i="1" dirty="0" smtClean="0"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1200" i="1" kern="1200" dirty="0" smtClean="0">
                          <a:solidFill>
                            <a:schemeClr val="dk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Условно утвержденные расходы </a:t>
                      </a:r>
                      <a:endParaRPr lang="ru-RU" sz="12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0,0 </a:t>
                      </a:r>
                      <a:endParaRPr lang="ru-RU" sz="12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112,8</a:t>
                      </a:r>
                      <a:endParaRPr lang="ru-RU" sz="12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i="1" dirty="0">
                          <a:solidFill>
                            <a:srgbClr val="000000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227,7</a:t>
                      </a:r>
                      <a:endParaRPr lang="ru-RU" sz="1200" i="1" dirty="0"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</TotalTime>
  <Words>405</Words>
  <PresentationFormat>Экран (4:3)</PresentationFormat>
  <Paragraphs>149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Проект бюджета Савоськинского сельского поселения Зимовниковского района  на 2021 год и на плановый период 2022 и 2023 годов</vt:lpstr>
      <vt:lpstr>Объем поступлений доходов местного бюджета на 2021 год  и на плановый период 2022 и 2023 годов</vt:lpstr>
      <vt:lpstr>БЕЗВОЗМЕЗДНЫЕ ПОСТУПЛЕНИЯ</vt:lpstr>
      <vt:lpstr>Муниципальная программа</vt:lpstr>
      <vt:lpstr>Муниципальная программа</vt:lpstr>
      <vt:lpstr>Муниципальная программа</vt:lpstr>
      <vt:lpstr>Муниципальные программы</vt:lpstr>
      <vt:lpstr>Муниципальные программы</vt:lpstr>
      <vt:lpstr>Иные непрограммные мероприятия</vt:lpstr>
      <vt:lpstr>Пояснительная записка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User</cp:lastModifiedBy>
  <cp:revision>71</cp:revision>
  <dcterms:created xsi:type="dcterms:W3CDTF">2020-12-02T10:48:30Z</dcterms:created>
  <dcterms:modified xsi:type="dcterms:W3CDTF">2020-12-21T05:33:09Z</dcterms:modified>
</cp:coreProperties>
</file>