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34559" autoAdjust="0"/>
    <p:restoredTop sz="86380" autoAdjust="0"/>
  </p:normalViewPr>
  <p:slideViewPr>
    <p:cSldViewPr>
      <p:cViewPr varScale="1">
        <p:scale>
          <a:sx n="63" d="100"/>
          <a:sy n="63" d="100"/>
        </p:scale>
        <p:origin x="-136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49DDBC6-C3C2-4E5D-8D08-A79FD424D8E4}" type="doc">
      <dgm:prSet loTypeId="urn:microsoft.com/office/officeart/2005/8/layout/lProcess2" loCatId="list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2AACA734-C39B-407E-8786-1291F3469C53}">
      <dgm:prSet phldrT="[Текст]" custT="1"/>
      <dgm:spPr/>
      <dgm:t>
        <a:bodyPr/>
        <a:lstStyle/>
        <a:p>
          <a:r>
            <a:rPr lang="ru-RU" sz="1100" i="1" dirty="0" smtClean="0"/>
            <a:t>Муниципальная программа Савоськинского сельского поселения «Обеспечение качественными жилищно-коммунальными услугами населения Савоськинского поселения»,«Благоустройство</a:t>
          </a:r>
          <a:r>
            <a:rPr lang="ru-RU" sz="1100" i="1" dirty="0" smtClean="0"/>
            <a:t>»-432,5 тыс.рублей</a:t>
          </a:r>
          <a:endParaRPr lang="ru-RU" sz="1100" i="1" dirty="0">
            <a:latin typeface="Times New Roman" pitchFamily="18" charset="0"/>
            <a:cs typeface="Times New Roman" pitchFamily="18" charset="0"/>
          </a:endParaRPr>
        </a:p>
      </dgm:t>
    </dgm:pt>
    <dgm:pt modelId="{7C824EA5-FBE9-478D-BC4B-1ACB72378045}" type="parTrans" cxnId="{FDE6A6BC-8517-45B3-A103-72C1FF2E0541}">
      <dgm:prSet/>
      <dgm:spPr/>
      <dgm:t>
        <a:bodyPr/>
        <a:lstStyle/>
        <a:p>
          <a:endParaRPr lang="ru-RU"/>
        </a:p>
      </dgm:t>
    </dgm:pt>
    <dgm:pt modelId="{8FE227B4-65F8-4851-8B22-C23F4D02CEEB}" type="sibTrans" cxnId="{FDE6A6BC-8517-45B3-A103-72C1FF2E0541}">
      <dgm:prSet/>
      <dgm:spPr/>
      <dgm:t>
        <a:bodyPr/>
        <a:lstStyle/>
        <a:p>
          <a:endParaRPr lang="ru-RU"/>
        </a:p>
      </dgm:t>
    </dgm:pt>
    <dgm:pt modelId="{D995146B-E5AF-4769-9DFE-32354993E838}">
      <dgm:prSet phldrT="[Текст]" custT="1"/>
      <dgm:spPr/>
      <dgm:t>
        <a:bodyPr/>
        <a:lstStyle/>
        <a:p>
          <a:r>
            <a:rPr lang="ru-RU" sz="1100" i="1" dirty="0" smtClean="0"/>
            <a:t>Муниципальная программа Савоськинского сельского поселения «Обеспечение общественного порядка и противодействие преступности</a:t>
          </a:r>
          <a:r>
            <a:rPr lang="ru-RU" sz="1100" i="1" dirty="0" smtClean="0"/>
            <a:t>»-2,0 т.р.</a:t>
          </a:r>
          <a:endParaRPr lang="ru-RU" sz="1100" i="1" dirty="0"/>
        </a:p>
      </dgm:t>
    </dgm:pt>
    <dgm:pt modelId="{F48586B8-03AB-4793-936E-30C0253204B3}" type="parTrans" cxnId="{FDCCECF9-93B0-4893-AC3A-CDE3E9D17252}">
      <dgm:prSet/>
      <dgm:spPr/>
      <dgm:t>
        <a:bodyPr/>
        <a:lstStyle/>
        <a:p>
          <a:endParaRPr lang="ru-RU"/>
        </a:p>
      </dgm:t>
    </dgm:pt>
    <dgm:pt modelId="{739E383E-9915-4389-B3AE-E532562906FE}" type="sibTrans" cxnId="{FDCCECF9-93B0-4893-AC3A-CDE3E9D17252}">
      <dgm:prSet/>
      <dgm:spPr/>
      <dgm:t>
        <a:bodyPr/>
        <a:lstStyle/>
        <a:p>
          <a:endParaRPr lang="ru-RU"/>
        </a:p>
      </dgm:t>
    </dgm:pt>
    <dgm:pt modelId="{64CB4D45-6D4A-4596-AB4E-3B2F130BD6A9}">
      <dgm:prSet phldrT="[Текст]" custT="1"/>
      <dgm:spPr/>
      <dgm:t>
        <a:bodyPr/>
        <a:lstStyle/>
        <a:p>
          <a:r>
            <a:rPr lang="ru-RU" sz="1100" i="1" dirty="0" smtClean="0"/>
            <a:t>Муниципальная программа Савоськинского сельского поселения «Защита населения и территории от чрезвычайных ситуаций, обеспечение пожарной безопасности и безопасности людей на водных объектах</a:t>
          </a:r>
          <a:r>
            <a:rPr lang="ru-RU" sz="1100" i="1" dirty="0" smtClean="0"/>
            <a:t>»-3,2 т.рублей</a:t>
          </a:r>
          <a:endParaRPr lang="ru-RU" sz="1100" i="1" dirty="0"/>
        </a:p>
      </dgm:t>
    </dgm:pt>
    <dgm:pt modelId="{B408C29A-28EF-401E-826C-8CBEA545D173}" type="parTrans" cxnId="{465D14D8-DDDC-4610-9E2F-DB1BD1E6EA6E}">
      <dgm:prSet/>
      <dgm:spPr/>
      <dgm:t>
        <a:bodyPr/>
        <a:lstStyle/>
        <a:p>
          <a:endParaRPr lang="ru-RU"/>
        </a:p>
      </dgm:t>
    </dgm:pt>
    <dgm:pt modelId="{C74F9605-EF44-48EB-9DF1-AE50BFFC8603}" type="sibTrans" cxnId="{465D14D8-DDDC-4610-9E2F-DB1BD1E6EA6E}">
      <dgm:prSet/>
      <dgm:spPr/>
      <dgm:t>
        <a:bodyPr/>
        <a:lstStyle/>
        <a:p>
          <a:endParaRPr lang="ru-RU"/>
        </a:p>
      </dgm:t>
    </dgm:pt>
    <dgm:pt modelId="{88A72ECA-1ADC-49D7-8B5E-7823626F043F}">
      <dgm:prSet phldrT="[Текст]" custT="1"/>
      <dgm:spPr/>
      <dgm:t>
        <a:bodyPr/>
        <a:lstStyle/>
        <a:p>
          <a:r>
            <a:rPr lang="ru-RU" sz="1200" i="1" dirty="0" smtClean="0"/>
            <a:t>Муниципальная программа Савоськинского сельского поселения «Развитие культуры</a:t>
          </a:r>
          <a:r>
            <a:rPr lang="ru-RU" sz="1200" i="1" dirty="0" smtClean="0"/>
            <a:t>» -1681,3 т.рублей</a:t>
          </a:r>
          <a:endParaRPr lang="ru-RU" sz="1200" i="1" dirty="0"/>
        </a:p>
      </dgm:t>
    </dgm:pt>
    <dgm:pt modelId="{99311477-131E-43AA-A1B9-3E123DE44172}" type="parTrans" cxnId="{444E31BC-3256-492C-8F42-030214F306C3}">
      <dgm:prSet/>
      <dgm:spPr/>
      <dgm:t>
        <a:bodyPr/>
        <a:lstStyle/>
        <a:p>
          <a:endParaRPr lang="ru-RU"/>
        </a:p>
      </dgm:t>
    </dgm:pt>
    <dgm:pt modelId="{207D780E-2C31-40C4-8EC0-5A6586E89698}" type="sibTrans" cxnId="{444E31BC-3256-492C-8F42-030214F306C3}">
      <dgm:prSet/>
      <dgm:spPr/>
      <dgm:t>
        <a:bodyPr/>
        <a:lstStyle/>
        <a:p>
          <a:endParaRPr lang="ru-RU"/>
        </a:p>
      </dgm:t>
    </dgm:pt>
    <dgm:pt modelId="{C317E3CC-8037-4203-AC05-9B23877239AC}">
      <dgm:prSet phldrT="[Текст]" custT="1"/>
      <dgm:spPr/>
      <dgm:t>
        <a:bodyPr/>
        <a:lstStyle/>
        <a:p>
          <a:r>
            <a:rPr lang="ru-RU" sz="1100" i="1" dirty="0" smtClean="0"/>
            <a:t>Муниципальная программа Савоськинского сельского поселения «Охрана окружающей среды и рациональное природопользование</a:t>
          </a:r>
          <a:r>
            <a:rPr lang="ru-RU" sz="1100" i="1" dirty="0" smtClean="0"/>
            <a:t>»-119,9 т.рублей</a:t>
          </a:r>
          <a:endParaRPr lang="ru-RU" sz="1100" i="1" dirty="0"/>
        </a:p>
      </dgm:t>
    </dgm:pt>
    <dgm:pt modelId="{E28B589B-2600-418E-91E6-95720EBFD87A}" type="parTrans" cxnId="{803415E1-4588-4B3C-A17C-CC96F97DE28A}">
      <dgm:prSet/>
      <dgm:spPr/>
      <dgm:t>
        <a:bodyPr/>
        <a:lstStyle/>
        <a:p>
          <a:endParaRPr lang="ru-RU"/>
        </a:p>
      </dgm:t>
    </dgm:pt>
    <dgm:pt modelId="{1173AB9C-6BC5-4130-9FFA-3EAF0F2962D0}" type="sibTrans" cxnId="{803415E1-4588-4B3C-A17C-CC96F97DE28A}">
      <dgm:prSet/>
      <dgm:spPr/>
      <dgm:t>
        <a:bodyPr/>
        <a:lstStyle/>
        <a:p>
          <a:endParaRPr lang="ru-RU"/>
        </a:p>
      </dgm:t>
    </dgm:pt>
    <dgm:pt modelId="{C27FB345-7D96-4EBB-AB4D-20F5D059F318}">
      <dgm:prSet phldrT="[Текст]"/>
      <dgm:spPr/>
      <dgm:t>
        <a:bodyPr/>
        <a:lstStyle/>
        <a:p>
          <a:r>
            <a:rPr lang="ru-RU" i="1" dirty="0" smtClean="0"/>
            <a:t>Муниципальная программа   Савоськинского сельского поселения «Управление муниципальным имуществом</a:t>
          </a:r>
          <a:r>
            <a:rPr lang="ru-RU" i="1" dirty="0" smtClean="0"/>
            <a:t>»-10,0 т.рублей</a:t>
          </a:r>
          <a:endParaRPr lang="ru-RU" i="1" dirty="0"/>
        </a:p>
      </dgm:t>
    </dgm:pt>
    <dgm:pt modelId="{B3E4A98D-8740-4486-99ED-EEFF8724B9B2}" type="parTrans" cxnId="{5442E9DB-BA07-4A42-ACFF-7EB3C60B34D9}">
      <dgm:prSet/>
      <dgm:spPr/>
      <dgm:t>
        <a:bodyPr/>
        <a:lstStyle/>
        <a:p>
          <a:endParaRPr lang="ru-RU"/>
        </a:p>
      </dgm:t>
    </dgm:pt>
    <dgm:pt modelId="{9C8C7364-63B6-47CA-8197-FDB01CCE4EAF}" type="sibTrans" cxnId="{5442E9DB-BA07-4A42-ACFF-7EB3C60B34D9}">
      <dgm:prSet/>
      <dgm:spPr/>
      <dgm:t>
        <a:bodyPr/>
        <a:lstStyle/>
        <a:p>
          <a:endParaRPr lang="ru-RU"/>
        </a:p>
      </dgm:t>
    </dgm:pt>
    <dgm:pt modelId="{639DB520-3C18-4357-BECD-6FC1D2532E28}">
      <dgm:prSet phldrT="[Текст]" custT="1"/>
      <dgm:spPr/>
      <dgm:t>
        <a:bodyPr/>
        <a:lstStyle/>
        <a:p>
          <a:r>
            <a:rPr lang="ru-RU" sz="1200" i="1" dirty="0" smtClean="0"/>
            <a:t>Муниципальная программа Савоськинского сельского поселения «Развитие муниципальной службы и информационного общества</a:t>
          </a:r>
          <a:r>
            <a:rPr lang="ru-RU" sz="1200" i="1" dirty="0" smtClean="0"/>
            <a:t>»-14,2 т.рублей</a:t>
          </a:r>
          <a:endParaRPr lang="ru-RU" sz="1200" i="1" dirty="0"/>
        </a:p>
      </dgm:t>
    </dgm:pt>
    <dgm:pt modelId="{9EE209F2-0A22-4AFF-AFF8-9F129C3EF355}" type="parTrans" cxnId="{F8962E22-26DD-4A59-97DB-8B9008FB71D2}">
      <dgm:prSet/>
      <dgm:spPr/>
      <dgm:t>
        <a:bodyPr/>
        <a:lstStyle/>
        <a:p>
          <a:endParaRPr lang="ru-RU"/>
        </a:p>
      </dgm:t>
    </dgm:pt>
    <dgm:pt modelId="{60EBF489-0AE1-4194-B941-33F17765EE82}" type="sibTrans" cxnId="{F8962E22-26DD-4A59-97DB-8B9008FB71D2}">
      <dgm:prSet/>
      <dgm:spPr/>
      <dgm:t>
        <a:bodyPr/>
        <a:lstStyle/>
        <a:p>
          <a:endParaRPr lang="ru-RU"/>
        </a:p>
      </dgm:t>
    </dgm:pt>
    <dgm:pt modelId="{4E82DC91-FE26-4514-9967-2FAB89B22692}">
      <dgm:prSet phldrT="[Текст]"/>
      <dgm:spPr/>
      <dgm:t>
        <a:bodyPr/>
        <a:lstStyle/>
        <a:p>
          <a:r>
            <a:rPr lang="ru-RU" i="1" dirty="0" smtClean="0"/>
            <a:t>Муниципальная программа Савоськинского сельского поселения «Энергосбережение и повышение энергетической эффективности</a:t>
          </a:r>
          <a:r>
            <a:rPr lang="ru-RU" i="1" dirty="0" smtClean="0"/>
            <a:t>»-1,0 т.рублей</a:t>
          </a:r>
          <a:endParaRPr lang="ru-RU" i="1" dirty="0"/>
        </a:p>
      </dgm:t>
    </dgm:pt>
    <dgm:pt modelId="{BCDFEDE0-75EB-4920-8026-2224BE5C932B}" type="parTrans" cxnId="{45E7ABD6-DAC2-4AF0-9D1C-7CA70899A63B}">
      <dgm:prSet/>
      <dgm:spPr/>
      <dgm:t>
        <a:bodyPr/>
        <a:lstStyle/>
        <a:p>
          <a:endParaRPr lang="ru-RU"/>
        </a:p>
      </dgm:t>
    </dgm:pt>
    <dgm:pt modelId="{D5222565-EA47-481C-A760-5936501DADBC}" type="sibTrans" cxnId="{45E7ABD6-DAC2-4AF0-9D1C-7CA70899A63B}">
      <dgm:prSet/>
      <dgm:spPr/>
      <dgm:t>
        <a:bodyPr/>
        <a:lstStyle/>
        <a:p>
          <a:endParaRPr lang="ru-RU"/>
        </a:p>
      </dgm:t>
    </dgm:pt>
    <dgm:pt modelId="{D2B13ABD-6FE2-4896-9C6A-F1F33BFA3579}">
      <dgm:prSet phldrT="[Текст]"/>
      <dgm:spPr/>
      <dgm:t>
        <a:bodyPr/>
        <a:lstStyle/>
        <a:p>
          <a:r>
            <a:rPr lang="ru-RU" i="1" dirty="0" smtClean="0"/>
            <a:t>Муниципальная программа Савоськинского сельского поселения "Управление муниципальными финансами и создание условий для эффективного управления муниципальными </a:t>
          </a:r>
          <a:r>
            <a:rPr lang="ru-RU" i="1" dirty="0" smtClean="0"/>
            <a:t>финансами«-4532,7 т.рублей</a:t>
          </a:r>
          <a:endParaRPr lang="ru-RU" i="1" dirty="0"/>
        </a:p>
      </dgm:t>
    </dgm:pt>
    <dgm:pt modelId="{21EE2F0B-B8B7-4F61-99B7-456E1233E1C4}" type="parTrans" cxnId="{1CE4B0D7-FC90-49E4-9141-2B21F6B3E619}">
      <dgm:prSet/>
      <dgm:spPr/>
      <dgm:t>
        <a:bodyPr/>
        <a:lstStyle/>
        <a:p>
          <a:endParaRPr lang="ru-RU"/>
        </a:p>
      </dgm:t>
    </dgm:pt>
    <dgm:pt modelId="{CE147011-1418-4257-9FF6-7D3D79430C5E}" type="sibTrans" cxnId="{1CE4B0D7-FC90-49E4-9141-2B21F6B3E619}">
      <dgm:prSet/>
      <dgm:spPr/>
      <dgm:t>
        <a:bodyPr/>
        <a:lstStyle/>
        <a:p>
          <a:endParaRPr lang="ru-RU"/>
        </a:p>
      </dgm:t>
    </dgm:pt>
    <dgm:pt modelId="{8C4CB945-0D16-4164-9449-2290BD0A8D2A}" type="pres">
      <dgm:prSet presAssocID="{949DDBC6-C3C2-4E5D-8D08-A79FD424D8E4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7557D58-A614-4E4A-8239-E90DC7097EC0}" type="pres">
      <dgm:prSet presAssocID="{2AACA734-C39B-407E-8786-1291F3469C53}" presName="compNode" presStyleCnt="0"/>
      <dgm:spPr/>
    </dgm:pt>
    <dgm:pt modelId="{A72056E8-E4D5-4310-AEEF-C6FA81C9EFCB}" type="pres">
      <dgm:prSet presAssocID="{2AACA734-C39B-407E-8786-1291F3469C53}" presName="aNode" presStyleLbl="bgShp" presStyleIdx="0" presStyleCnt="3" custLinFactNeighborX="-1134" custLinFactNeighborY="-632"/>
      <dgm:spPr/>
      <dgm:t>
        <a:bodyPr/>
        <a:lstStyle/>
        <a:p>
          <a:endParaRPr lang="ru-RU"/>
        </a:p>
      </dgm:t>
    </dgm:pt>
    <dgm:pt modelId="{1E6F1964-82B7-4E34-B0A7-78FEAA3A5A8D}" type="pres">
      <dgm:prSet presAssocID="{2AACA734-C39B-407E-8786-1291F3469C53}" presName="textNode" presStyleLbl="bgShp" presStyleIdx="0" presStyleCnt="3"/>
      <dgm:spPr/>
      <dgm:t>
        <a:bodyPr/>
        <a:lstStyle/>
        <a:p>
          <a:endParaRPr lang="ru-RU"/>
        </a:p>
      </dgm:t>
    </dgm:pt>
    <dgm:pt modelId="{A98EA829-32CB-4CBF-9D9D-014C4C0F86C3}" type="pres">
      <dgm:prSet presAssocID="{2AACA734-C39B-407E-8786-1291F3469C53}" presName="compChildNode" presStyleCnt="0"/>
      <dgm:spPr/>
    </dgm:pt>
    <dgm:pt modelId="{A0C3473B-DA18-4D06-8225-EACF7E1550E7}" type="pres">
      <dgm:prSet presAssocID="{2AACA734-C39B-407E-8786-1291F3469C53}" presName="theInnerList" presStyleCnt="0"/>
      <dgm:spPr/>
    </dgm:pt>
    <dgm:pt modelId="{C1D47975-9122-472A-8B59-FC6A428E022E}" type="pres">
      <dgm:prSet presAssocID="{D995146B-E5AF-4769-9DFE-32354993E838}" presName="childNode" presStyleLbl="node1" presStyleIdx="0" presStyleCnt="6" custLinFactNeighborX="-242" custLinFactNeighborY="-1447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D20D5B8-1EF4-4467-8842-FEBA0C0A6130}" type="pres">
      <dgm:prSet presAssocID="{D995146B-E5AF-4769-9DFE-32354993E838}" presName="aSpace2" presStyleCnt="0"/>
      <dgm:spPr/>
    </dgm:pt>
    <dgm:pt modelId="{2949A0F0-FA71-4D08-AE42-3575562DAD12}" type="pres">
      <dgm:prSet presAssocID="{64CB4D45-6D4A-4596-AB4E-3B2F130BD6A9}" presName="child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53040A-A9B5-4B27-8118-2F5480708D30}" type="pres">
      <dgm:prSet presAssocID="{2AACA734-C39B-407E-8786-1291F3469C53}" presName="aSpace" presStyleCnt="0"/>
      <dgm:spPr/>
    </dgm:pt>
    <dgm:pt modelId="{510B311E-071F-4D2F-81E0-1EF7595A17E7}" type="pres">
      <dgm:prSet presAssocID="{88A72ECA-1ADC-49D7-8B5E-7823626F043F}" presName="compNode" presStyleCnt="0"/>
      <dgm:spPr/>
    </dgm:pt>
    <dgm:pt modelId="{287BA40B-A299-455D-BB82-BDA1C80D0C9F}" type="pres">
      <dgm:prSet presAssocID="{88A72ECA-1ADC-49D7-8B5E-7823626F043F}" presName="aNode" presStyleLbl="bgShp" presStyleIdx="1" presStyleCnt="3" custLinFactNeighborX="769" custLinFactNeighborY="-632"/>
      <dgm:spPr/>
      <dgm:t>
        <a:bodyPr/>
        <a:lstStyle/>
        <a:p>
          <a:endParaRPr lang="ru-RU"/>
        </a:p>
      </dgm:t>
    </dgm:pt>
    <dgm:pt modelId="{51E44F2E-4CA0-4DF0-8463-73816B914FFA}" type="pres">
      <dgm:prSet presAssocID="{88A72ECA-1ADC-49D7-8B5E-7823626F043F}" presName="textNode" presStyleLbl="bgShp" presStyleIdx="1" presStyleCnt="3"/>
      <dgm:spPr/>
      <dgm:t>
        <a:bodyPr/>
        <a:lstStyle/>
        <a:p>
          <a:endParaRPr lang="ru-RU"/>
        </a:p>
      </dgm:t>
    </dgm:pt>
    <dgm:pt modelId="{8AB98E77-41B4-4F5F-99F9-5124469E2229}" type="pres">
      <dgm:prSet presAssocID="{88A72ECA-1ADC-49D7-8B5E-7823626F043F}" presName="compChildNode" presStyleCnt="0"/>
      <dgm:spPr/>
    </dgm:pt>
    <dgm:pt modelId="{91224CB5-772E-4DB4-9E2C-782D8A0A226F}" type="pres">
      <dgm:prSet presAssocID="{88A72ECA-1ADC-49D7-8B5E-7823626F043F}" presName="theInnerList" presStyleCnt="0"/>
      <dgm:spPr/>
    </dgm:pt>
    <dgm:pt modelId="{FA680F67-5C2A-40A7-8049-1810631F55C1}" type="pres">
      <dgm:prSet presAssocID="{C317E3CC-8037-4203-AC05-9B23877239AC}" presName="child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ED402F-60C6-4C2B-8689-412E5FF60058}" type="pres">
      <dgm:prSet presAssocID="{C317E3CC-8037-4203-AC05-9B23877239AC}" presName="aSpace2" presStyleCnt="0"/>
      <dgm:spPr/>
    </dgm:pt>
    <dgm:pt modelId="{2E87BD2D-1205-440C-8C65-A99706CD61A4}" type="pres">
      <dgm:prSet presAssocID="{C27FB345-7D96-4EBB-AB4D-20F5D059F318}" presName="child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1B1691E-8000-458B-B1BA-BED9D8253610}" type="pres">
      <dgm:prSet presAssocID="{88A72ECA-1ADC-49D7-8B5E-7823626F043F}" presName="aSpace" presStyleCnt="0"/>
      <dgm:spPr/>
    </dgm:pt>
    <dgm:pt modelId="{0A26DE46-707E-47E0-92C6-D48B5A82DFF3}" type="pres">
      <dgm:prSet presAssocID="{639DB520-3C18-4357-BECD-6FC1D2532E28}" presName="compNode" presStyleCnt="0"/>
      <dgm:spPr/>
    </dgm:pt>
    <dgm:pt modelId="{0ECD5F0D-0D4F-4BE5-9A9A-30563E4C76C5}" type="pres">
      <dgm:prSet presAssocID="{639DB520-3C18-4357-BECD-6FC1D2532E28}" presName="aNode" presStyleLbl="bgShp" presStyleIdx="2" presStyleCnt="3"/>
      <dgm:spPr/>
      <dgm:t>
        <a:bodyPr/>
        <a:lstStyle/>
        <a:p>
          <a:endParaRPr lang="ru-RU"/>
        </a:p>
      </dgm:t>
    </dgm:pt>
    <dgm:pt modelId="{3D6CA6B9-8A55-468F-BFAD-600F50E03E66}" type="pres">
      <dgm:prSet presAssocID="{639DB520-3C18-4357-BECD-6FC1D2532E28}" presName="textNode" presStyleLbl="bgShp" presStyleIdx="2" presStyleCnt="3"/>
      <dgm:spPr/>
      <dgm:t>
        <a:bodyPr/>
        <a:lstStyle/>
        <a:p>
          <a:endParaRPr lang="ru-RU"/>
        </a:p>
      </dgm:t>
    </dgm:pt>
    <dgm:pt modelId="{BC077FE5-78B0-484A-9CE2-07FE3EC37845}" type="pres">
      <dgm:prSet presAssocID="{639DB520-3C18-4357-BECD-6FC1D2532E28}" presName="compChildNode" presStyleCnt="0"/>
      <dgm:spPr/>
    </dgm:pt>
    <dgm:pt modelId="{50545657-A0CF-4EB8-AFB0-0111134146DB}" type="pres">
      <dgm:prSet presAssocID="{639DB520-3C18-4357-BECD-6FC1D2532E28}" presName="theInnerList" presStyleCnt="0"/>
      <dgm:spPr/>
    </dgm:pt>
    <dgm:pt modelId="{21B8A999-99DE-4669-A756-86B3287FFE4F}" type="pres">
      <dgm:prSet presAssocID="{4E82DC91-FE26-4514-9967-2FAB89B22692}" presName="child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483314-83CD-4DF4-98CF-FACF1865C6A6}" type="pres">
      <dgm:prSet presAssocID="{4E82DC91-FE26-4514-9967-2FAB89B22692}" presName="aSpace2" presStyleCnt="0"/>
      <dgm:spPr/>
    </dgm:pt>
    <dgm:pt modelId="{019F8815-222D-419E-8340-680129B93A02}" type="pres">
      <dgm:prSet presAssocID="{D2B13ABD-6FE2-4896-9C6A-F1F33BFA3579}" presName="child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B40A845-0EF5-4F7D-8C48-EA94CAFE8EAC}" type="presOf" srcId="{C317E3CC-8037-4203-AC05-9B23877239AC}" destId="{FA680F67-5C2A-40A7-8049-1810631F55C1}" srcOrd="0" destOrd="0" presId="urn:microsoft.com/office/officeart/2005/8/layout/lProcess2"/>
    <dgm:cxn modelId="{AC93AA71-CA15-4553-9AE7-25A75CC46835}" type="presOf" srcId="{64CB4D45-6D4A-4596-AB4E-3B2F130BD6A9}" destId="{2949A0F0-FA71-4D08-AE42-3575562DAD12}" srcOrd="0" destOrd="0" presId="urn:microsoft.com/office/officeart/2005/8/layout/lProcess2"/>
    <dgm:cxn modelId="{D22F9ECB-6798-4665-9CA8-3C069C3F24CE}" type="presOf" srcId="{2AACA734-C39B-407E-8786-1291F3469C53}" destId="{A72056E8-E4D5-4310-AEEF-C6FA81C9EFCB}" srcOrd="0" destOrd="0" presId="urn:microsoft.com/office/officeart/2005/8/layout/lProcess2"/>
    <dgm:cxn modelId="{36A7318C-AFD6-4B28-8804-AB836FD5ECA3}" type="presOf" srcId="{639DB520-3C18-4357-BECD-6FC1D2532E28}" destId="{3D6CA6B9-8A55-468F-BFAD-600F50E03E66}" srcOrd="1" destOrd="0" presId="urn:microsoft.com/office/officeart/2005/8/layout/lProcess2"/>
    <dgm:cxn modelId="{F8962E22-26DD-4A59-97DB-8B9008FB71D2}" srcId="{949DDBC6-C3C2-4E5D-8D08-A79FD424D8E4}" destId="{639DB520-3C18-4357-BECD-6FC1D2532E28}" srcOrd="2" destOrd="0" parTransId="{9EE209F2-0A22-4AFF-AFF8-9F129C3EF355}" sibTransId="{60EBF489-0AE1-4194-B941-33F17765EE82}"/>
    <dgm:cxn modelId="{9FC17533-60C8-4580-9903-7FDFAAED7F2F}" type="presOf" srcId="{2AACA734-C39B-407E-8786-1291F3469C53}" destId="{1E6F1964-82B7-4E34-B0A7-78FEAA3A5A8D}" srcOrd="1" destOrd="0" presId="urn:microsoft.com/office/officeart/2005/8/layout/lProcess2"/>
    <dgm:cxn modelId="{FDCCECF9-93B0-4893-AC3A-CDE3E9D17252}" srcId="{2AACA734-C39B-407E-8786-1291F3469C53}" destId="{D995146B-E5AF-4769-9DFE-32354993E838}" srcOrd="0" destOrd="0" parTransId="{F48586B8-03AB-4793-936E-30C0253204B3}" sibTransId="{739E383E-9915-4389-B3AE-E532562906FE}"/>
    <dgm:cxn modelId="{803415E1-4588-4B3C-A17C-CC96F97DE28A}" srcId="{88A72ECA-1ADC-49D7-8B5E-7823626F043F}" destId="{C317E3CC-8037-4203-AC05-9B23877239AC}" srcOrd="0" destOrd="0" parTransId="{E28B589B-2600-418E-91E6-95720EBFD87A}" sibTransId="{1173AB9C-6BC5-4130-9FFA-3EAF0F2962D0}"/>
    <dgm:cxn modelId="{415A2209-CE89-46BE-B502-CE2D0B781B93}" type="presOf" srcId="{88A72ECA-1ADC-49D7-8B5E-7823626F043F}" destId="{287BA40B-A299-455D-BB82-BDA1C80D0C9F}" srcOrd="0" destOrd="0" presId="urn:microsoft.com/office/officeart/2005/8/layout/lProcess2"/>
    <dgm:cxn modelId="{204CB26F-B6CD-469E-A192-E6FC7C6A6149}" type="presOf" srcId="{4E82DC91-FE26-4514-9967-2FAB89B22692}" destId="{21B8A999-99DE-4669-A756-86B3287FFE4F}" srcOrd="0" destOrd="0" presId="urn:microsoft.com/office/officeart/2005/8/layout/lProcess2"/>
    <dgm:cxn modelId="{465D14D8-DDDC-4610-9E2F-DB1BD1E6EA6E}" srcId="{2AACA734-C39B-407E-8786-1291F3469C53}" destId="{64CB4D45-6D4A-4596-AB4E-3B2F130BD6A9}" srcOrd="1" destOrd="0" parTransId="{B408C29A-28EF-401E-826C-8CBEA545D173}" sibTransId="{C74F9605-EF44-48EB-9DF1-AE50BFFC8603}"/>
    <dgm:cxn modelId="{45E7ABD6-DAC2-4AF0-9D1C-7CA70899A63B}" srcId="{639DB520-3C18-4357-BECD-6FC1D2532E28}" destId="{4E82DC91-FE26-4514-9967-2FAB89B22692}" srcOrd="0" destOrd="0" parTransId="{BCDFEDE0-75EB-4920-8026-2224BE5C932B}" sibTransId="{D5222565-EA47-481C-A760-5936501DADBC}"/>
    <dgm:cxn modelId="{1CE4B0D7-FC90-49E4-9141-2B21F6B3E619}" srcId="{639DB520-3C18-4357-BECD-6FC1D2532E28}" destId="{D2B13ABD-6FE2-4896-9C6A-F1F33BFA3579}" srcOrd="1" destOrd="0" parTransId="{21EE2F0B-B8B7-4F61-99B7-456E1233E1C4}" sibTransId="{CE147011-1418-4257-9FF6-7D3D79430C5E}"/>
    <dgm:cxn modelId="{E1E2EF3A-2669-4F88-A92E-7BFC0CECCA05}" type="presOf" srcId="{639DB520-3C18-4357-BECD-6FC1D2532E28}" destId="{0ECD5F0D-0D4F-4BE5-9A9A-30563E4C76C5}" srcOrd="0" destOrd="0" presId="urn:microsoft.com/office/officeart/2005/8/layout/lProcess2"/>
    <dgm:cxn modelId="{A52BA0B4-3C48-4FA9-AD3B-3F41224413C9}" type="presOf" srcId="{D2B13ABD-6FE2-4896-9C6A-F1F33BFA3579}" destId="{019F8815-222D-419E-8340-680129B93A02}" srcOrd="0" destOrd="0" presId="urn:microsoft.com/office/officeart/2005/8/layout/lProcess2"/>
    <dgm:cxn modelId="{FDE6A6BC-8517-45B3-A103-72C1FF2E0541}" srcId="{949DDBC6-C3C2-4E5D-8D08-A79FD424D8E4}" destId="{2AACA734-C39B-407E-8786-1291F3469C53}" srcOrd="0" destOrd="0" parTransId="{7C824EA5-FBE9-478D-BC4B-1ACB72378045}" sibTransId="{8FE227B4-65F8-4851-8B22-C23F4D02CEEB}"/>
    <dgm:cxn modelId="{47DBF239-F70C-479B-BAD0-3D3C82D16FCD}" type="presOf" srcId="{D995146B-E5AF-4769-9DFE-32354993E838}" destId="{C1D47975-9122-472A-8B59-FC6A428E022E}" srcOrd="0" destOrd="0" presId="urn:microsoft.com/office/officeart/2005/8/layout/lProcess2"/>
    <dgm:cxn modelId="{6201CBBC-B82E-4573-ACF0-2EB477D1B05B}" type="presOf" srcId="{949DDBC6-C3C2-4E5D-8D08-A79FD424D8E4}" destId="{8C4CB945-0D16-4164-9449-2290BD0A8D2A}" srcOrd="0" destOrd="0" presId="urn:microsoft.com/office/officeart/2005/8/layout/lProcess2"/>
    <dgm:cxn modelId="{444E31BC-3256-492C-8F42-030214F306C3}" srcId="{949DDBC6-C3C2-4E5D-8D08-A79FD424D8E4}" destId="{88A72ECA-1ADC-49D7-8B5E-7823626F043F}" srcOrd="1" destOrd="0" parTransId="{99311477-131E-43AA-A1B9-3E123DE44172}" sibTransId="{207D780E-2C31-40C4-8EC0-5A6586E89698}"/>
    <dgm:cxn modelId="{F8E3BDA4-A0B5-4399-87BE-73BDA0911D2C}" type="presOf" srcId="{88A72ECA-1ADC-49D7-8B5E-7823626F043F}" destId="{51E44F2E-4CA0-4DF0-8463-73816B914FFA}" srcOrd="1" destOrd="0" presId="urn:microsoft.com/office/officeart/2005/8/layout/lProcess2"/>
    <dgm:cxn modelId="{07C14EAC-7A45-4392-A055-00D822620D51}" type="presOf" srcId="{C27FB345-7D96-4EBB-AB4D-20F5D059F318}" destId="{2E87BD2D-1205-440C-8C65-A99706CD61A4}" srcOrd="0" destOrd="0" presId="urn:microsoft.com/office/officeart/2005/8/layout/lProcess2"/>
    <dgm:cxn modelId="{5442E9DB-BA07-4A42-ACFF-7EB3C60B34D9}" srcId="{88A72ECA-1ADC-49D7-8B5E-7823626F043F}" destId="{C27FB345-7D96-4EBB-AB4D-20F5D059F318}" srcOrd="1" destOrd="0" parTransId="{B3E4A98D-8740-4486-99ED-EEFF8724B9B2}" sibTransId="{9C8C7364-63B6-47CA-8197-FDB01CCE4EAF}"/>
    <dgm:cxn modelId="{AFF07306-A910-40B2-AFA2-7C281D6C8B8E}" type="presParOf" srcId="{8C4CB945-0D16-4164-9449-2290BD0A8D2A}" destId="{77557D58-A614-4E4A-8239-E90DC7097EC0}" srcOrd="0" destOrd="0" presId="urn:microsoft.com/office/officeart/2005/8/layout/lProcess2"/>
    <dgm:cxn modelId="{ACB93D36-AABA-41B1-B1F1-97EBECFFAFD5}" type="presParOf" srcId="{77557D58-A614-4E4A-8239-E90DC7097EC0}" destId="{A72056E8-E4D5-4310-AEEF-C6FA81C9EFCB}" srcOrd="0" destOrd="0" presId="urn:microsoft.com/office/officeart/2005/8/layout/lProcess2"/>
    <dgm:cxn modelId="{935EDAB5-36C7-486C-B6AF-02AB2E22E136}" type="presParOf" srcId="{77557D58-A614-4E4A-8239-E90DC7097EC0}" destId="{1E6F1964-82B7-4E34-B0A7-78FEAA3A5A8D}" srcOrd="1" destOrd="0" presId="urn:microsoft.com/office/officeart/2005/8/layout/lProcess2"/>
    <dgm:cxn modelId="{EA05EB02-D33D-499C-9D99-9F3CC7EF4801}" type="presParOf" srcId="{77557D58-A614-4E4A-8239-E90DC7097EC0}" destId="{A98EA829-32CB-4CBF-9D9D-014C4C0F86C3}" srcOrd="2" destOrd="0" presId="urn:microsoft.com/office/officeart/2005/8/layout/lProcess2"/>
    <dgm:cxn modelId="{01687D16-FFFE-4FD1-82B9-A5853176262B}" type="presParOf" srcId="{A98EA829-32CB-4CBF-9D9D-014C4C0F86C3}" destId="{A0C3473B-DA18-4D06-8225-EACF7E1550E7}" srcOrd="0" destOrd="0" presId="urn:microsoft.com/office/officeart/2005/8/layout/lProcess2"/>
    <dgm:cxn modelId="{AC897D83-6D6F-427D-AB9F-05D5FC1AADB4}" type="presParOf" srcId="{A0C3473B-DA18-4D06-8225-EACF7E1550E7}" destId="{C1D47975-9122-472A-8B59-FC6A428E022E}" srcOrd="0" destOrd="0" presId="urn:microsoft.com/office/officeart/2005/8/layout/lProcess2"/>
    <dgm:cxn modelId="{47CC42D9-9BC2-4224-A558-17562CFDC131}" type="presParOf" srcId="{A0C3473B-DA18-4D06-8225-EACF7E1550E7}" destId="{DD20D5B8-1EF4-4467-8842-FEBA0C0A6130}" srcOrd="1" destOrd="0" presId="urn:microsoft.com/office/officeart/2005/8/layout/lProcess2"/>
    <dgm:cxn modelId="{BD50A18C-28BC-4409-98B4-08F8A2825DE0}" type="presParOf" srcId="{A0C3473B-DA18-4D06-8225-EACF7E1550E7}" destId="{2949A0F0-FA71-4D08-AE42-3575562DAD12}" srcOrd="2" destOrd="0" presId="urn:microsoft.com/office/officeart/2005/8/layout/lProcess2"/>
    <dgm:cxn modelId="{E6538593-1E98-4416-85AE-5CB5FCD148EC}" type="presParOf" srcId="{8C4CB945-0D16-4164-9449-2290BD0A8D2A}" destId="{6C53040A-A9B5-4B27-8118-2F5480708D30}" srcOrd="1" destOrd="0" presId="urn:microsoft.com/office/officeart/2005/8/layout/lProcess2"/>
    <dgm:cxn modelId="{894AE14E-24CD-49F2-BEAC-23FA50096E5D}" type="presParOf" srcId="{8C4CB945-0D16-4164-9449-2290BD0A8D2A}" destId="{510B311E-071F-4D2F-81E0-1EF7595A17E7}" srcOrd="2" destOrd="0" presId="urn:microsoft.com/office/officeart/2005/8/layout/lProcess2"/>
    <dgm:cxn modelId="{A6CB7EE1-69F7-44F9-8F08-4BE55B971854}" type="presParOf" srcId="{510B311E-071F-4D2F-81E0-1EF7595A17E7}" destId="{287BA40B-A299-455D-BB82-BDA1C80D0C9F}" srcOrd="0" destOrd="0" presId="urn:microsoft.com/office/officeart/2005/8/layout/lProcess2"/>
    <dgm:cxn modelId="{ABF724AE-8575-4D86-9AAC-339D4BF1BF84}" type="presParOf" srcId="{510B311E-071F-4D2F-81E0-1EF7595A17E7}" destId="{51E44F2E-4CA0-4DF0-8463-73816B914FFA}" srcOrd="1" destOrd="0" presId="urn:microsoft.com/office/officeart/2005/8/layout/lProcess2"/>
    <dgm:cxn modelId="{CDA2B7DE-9155-4CF9-B047-D2A65E7DD811}" type="presParOf" srcId="{510B311E-071F-4D2F-81E0-1EF7595A17E7}" destId="{8AB98E77-41B4-4F5F-99F9-5124469E2229}" srcOrd="2" destOrd="0" presId="urn:microsoft.com/office/officeart/2005/8/layout/lProcess2"/>
    <dgm:cxn modelId="{56EC7C76-A092-4C37-B2EE-B14F55A980B1}" type="presParOf" srcId="{8AB98E77-41B4-4F5F-99F9-5124469E2229}" destId="{91224CB5-772E-4DB4-9E2C-782D8A0A226F}" srcOrd="0" destOrd="0" presId="urn:microsoft.com/office/officeart/2005/8/layout/lProcess2"/>
    <dgm:cxn modelId="{4B6F638C-C7E7-4C16-ADEA-C8D9457F611A}" type="presParOf" srcId="{91224CB5-772E-4DB4-9E2C-782D8A0A226F}" destId="{FA680F67-5C2A-40A7-8049-1810631F55C1}" srcOrd="0" destOrd="0" presId="urn:microsoft.com/office/officeart/2005/8/layout/lProcess2"/>
    <dgm:cxn modelId="{5FF841A0-DB7E-43EB-8C0F-7ED215C19D05}" type="presParOf" srcId="{91224CB5-772E-4DB4-9E2C-782D8A0A226F}" destId="{80ED402F-60C6-4C2B-8689-412E5FF60058}" srcOrd="1" destOrd="0" presId="urn:microsoft.com/office/officeart/2005/8/layout/lProcess2"/>
    <dgm:cxn modelId="{B0EA9519-B133-4CF5-BAF1-3746637B878A}" type="presParOf" srcId="{91224CB5-772E-4DB4-9E2C-782D8A0A226F}" destId="{2E87BD2D-1205-440C-8C65-A99706CD61A4}" srcOrd="2" destOrd="0" presId="urn:microsoft.com/office/officeart/2005/8/layout/lProcess2"/>
    <dgm:cxn modelId="{0BDDEAFE-1FA7-4E21-9874-B51D680A5144}" type="presParOf" srcId="{8C4CB945-0D16-4164-9449-2290BD0A8D2A}" destId="{01B1691E-8000-458B-B1BA-BED9D8253610}" srcOrd="3" destOrd="0" presId="urn:microsoft.com/office/officeart/2005/8/layout/lProcess2"/>
    <dgm:cxn modelId="{7267E7EC-3F50-4043-B924-78DE107CDF54}" type="presParOf" srcId="{8C4CB945-0D16-4164-9449-2290BD0A8D2A}" destId="{0A26DE46-707E-47E0-92C6-D48B5A82DFF3}" srcOrd="4" destOrd="0" presId="urn:microsoft.com/office/officeart/2005/8/layout/lProcess2"/>
    <dgm:cxn modelId="{619572CF-345D-46EE-A83D-00C5B05BA6BC}" type="presParOf" srcId="{0A26DE46-707E-47E0-92C6-D48B5A82DFF3}" destId="{0ECD5F0D-0D4F-4BE5-9A9A-30563E4C76C5}" srcOrd="0" destOrd="0" presId="urn:microsoft.com/office/officeart/2005/8/layout/lProcess2"/>
    <dgm:cxn modelId="{49EF5F66-0E0A-4D0E-A8EF-835661ED2A6A}" type="presParOf" srcId="{0A26DE46-707E-47E0-92C6-D48B5A82DFF3}" destId="{3D6CA6B9-8A55-468F-BFAD-600F50E03E66}" srcOrd="1" destOrd="0" presId="urn:microsoft.com/office/officeart/2005/8/layout/lProcess2"/>
    <dgm:cxn modelId="{244CB26F-2F49-41FD-8428-F68D50A44EE9}" type="presParOf" srcId="{0A26DE46-707E-47E0-92C6-D48B5A82DFF3}" destId="{BC077FE5-78B0-484A-9CE2-07FE3EC37845}" srcOrd="2" destOrd="0" presId="urn:microsoft.com/office/officeart/2005/8/layout/lProcess2"/>
    <dgm:cxn modelId="{26B5B397-C788-4E33-B5B8-502423D89274}" type="presParOf" srcId="{BC077FE5-78B0-484A-9CE2-07FE3EC37845}" destId="{50545657-A0CF-4EB8-AFB0-0111134146DB}" srcOrd="0" destOrd="0" presId="urn:microsoft.com/office/officeart/2005/8/layout/lProcess2"/>
    <dgm:cxn modelId="{F599E94A-9DD9-4CE4-B119-BAC827461087}" type="presParOf" srcId="{50545657-A0CF-4EB8-AFB0-0111134146DB}" destId="{21B8A999-99DE-4669-A756-86B3287FFE4F}" srcOrd="0" destOrd="0" presId="urn:microsoft.com/office/officeart/2005/8/layout/lProcess2"/>
    <dgm:cxn modelId="{68E3D0F2-C9E2-466E-B504-0127F480B281}" type="presParOf" srcId="{50545657-A0CF-4EB8-AFB0-0111134146DB}" destId="{95483314-83CD-4DF4-98CF-FACF1865C6A6}" srcOrd="1" destOrd="0" presId="urn:microsoft.com/office/officeart/2005/8/layout/lProcess2"/>
    <dgm:cxn modelId="{D4D1B47B-1802-42E8-879C-510A658D913F}" type="presParOf" srcId="{50545657-A0CF-4EB8-AFB0-0111134146DB}" destId="{019F8815-222D-419E-8340-680129B93A02}" srcOrd="2" destOrd="0" presId="urn:microsoft.com/office/officeart/2005/8/layout/lProcess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72F72D-3ED8-44A0-8AB3-99735ED24218}" type="datetimeFigureOut">
              <a:rPr lang="ru-RU" smtClean="0"/>
              <a:t>29.01.2021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8F8137-C1F1-404A-AB95-936021ECA6D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8F8137-C1F1-404A-AB95-936021ECA6D1}" type="slidenum">
              <a:rPr lang="ru-RU" smtClean="0"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1800" b="1" i="1" dirty="0" smtClean="0">
                <a:latin typeface="Times New Roman" pitchFamily="18" charset="0"/>
                <a:cs typeface="Times New Roman" pitchFamily="18" charset="0"/>
              </a:rPr>
              <a:t>Бюджет Савоськинского сельского поселения Зимовниковского района </a:t>
            </a:r>
            <a:br>
              <a:rPr lang="ru-RU" sz="18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i="1" dirty="0" smtClean="0">
                <a:latin typeface="Times New Roman" pitchFamily="18" charset="0"/>
                <a:cs typeface="Times New Roman" pitchFamily="18" charset="0"/>
              </a:rPr>
              <a:t>на 2021 год и на плановый период 2022 и 2023 годов </a:t>
            </a:r>
            <a:endParaRPr lang="ru-RU" sz="1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Утвержден Собранием депутатов Савоськинского сельского поселения </a:t>
            </a:r>
          </a:p>
          <a:p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29 декабря 2020 года</a:t>
            </a: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Налоговые и неналоговые доходы </a:t>
            </a:r>
            <a:br>
              <a:rPr lang="ru-RU" sz="14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бюджета Савоськинского сельского поселения Зимовниковского района </a:t>
            </a:r>
            <a:endParaRPr lang="ru-RU" sz="1400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513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i="1" dirty="0" smtClean="0"/>
                        <a:t>наименование</a:t>
                      </a:r>
                      <a:endParaRPr lang="ru-R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i="1" dirty="0" smtClean="0"/>
                        <a:t>2021 год</a:t>
                      </a:r>
                      <a:endParaRPr lang="ru-R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i="1" dirty="0" smtClean="0"/>
                        <a:t>2022 год</a:t>
                      </a:r>
                      <a:endParaRPr lang="ru-R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i="1" dirty="0" smtClean="0"/>
                        <a:t>2023 год</a:t>
                      </a:r>
                      <a:endParaRPr lang="ru-RU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Налог на доходы физических лиц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688,4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706,4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727,4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Единый сельскохозяйственный налог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325,4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325,4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325,4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Налог на имущество физических лиц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61,4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63,8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82,2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Земельный налог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1677,8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1677,8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1677,8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Государственная пошлина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4,0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4,2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4,4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718,6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718,6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718,6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Штрафы, санкции, возмещение ущерба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1,0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1,0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1,0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Безвозмездные поступления в бюджет Савоськинского сельского поселения Зимовниковского района</a:t>
            </a:r>
            <a:endParaRPr lang="ru-RU" sz="1400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058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i="1" dirty="0" smtClean="0"/>
                        <a:t>наименование</a:t>
                      </a:r>
                      <a:endParaRPr lang="ru-R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i="1" dirty="0" smtClean="0"/>
                        <a:t>2021 год</a:t>
                      </a:r>
                      <a:endParaRPr lang="ru-R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i="1" dirty="0" smtClean="0"/>
                        <a:t>2022 год</a:t>
                      </a:r>
                      <a:endParaRPr lang="ru-R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i="1" dirty="0" smtClean="0"/>
                        <a:t>2023 год</a:t>
                      </a:r>
                      <a:endParaRPr lang="ru-RU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Дотации на выравнивание бюджетной обеспеченности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3685,9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2705,3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2573,9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Субвенции местным бюджетам на выполнение передаваемых полномочий субъектов Российской Федерации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0,2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0,2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0,2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Субвенции бюджетам на осуществление первичного воинского учета на территориях,</a:t>
                      </a:r>
                      <a:r>
                        <a:rPr lang="ru-RU" sz="140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где отсутствуют военные комиссариаты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96,1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97,0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100,6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Муниципальные программы Савоськинского сельского поселения </a:t>
            </a:r>
            <a:endParaRPr lang="ru-RU" sz="1400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1400" i="1" dirty="0" smtClean="0"/>
              <a:t>Расходы бюджета Савоськинского сельского поселения Зимовниковского района</a:t>
            </a:r>
            <a:endParaRPr lang="ru-RU" sz="1400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На реализацию 9-ти муниципальных программ в бюджете в 2021 году предусмотрено 6801,3 тыс. рублей, в 2022 году – 6069,7 тыс. рублей и в 2023 году –5863,0 тыс. рублей, что составляет  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93,7 ;96,3 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и 94,4 процентов соответственно от всех ассигнований на реализацию муниципальных программ Савоськинского сельского 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поселения.</a:t>
            </a:r>
          </a:p>
          <a:p>
            <a:endParaRPr lang="ru-RU" sz="1400" dirty="0" smtClean="0"/>
          </a:p>
          <a:p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На иные 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непрограммные 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мероприятия  в бюджете на 2021 год предусмотрено - 457,5 тыс.рублей;</a:t>
            </a:r>
          </a:p>
          <a:p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в бюджете на 2022 год предусмотрено – 230,0 тыс.рублей;</a:t>
            </a:r>
          </a:p>
          <a:p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в бюджете на 2023 год предусмотрено -  348,5 тыс.рублей.</a:t>
            </a:r>
            <a:endParaRPr lang="ru-RU" sz="1400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386</Words>
  <PresentationFormat>Экран (4:3)</PresentationFormat>
  <Paragraphs>70</Paragraphs>
  <Slides>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Бюджет Савоськинского сельского поселения Зимовниковского района  на 2021 год и на плановый период 2022 и 2023 годов </vt:lpstr>
      <vt:lpstr>Налоговые и неналоговые доходы  бюджета Савоськинского сельского поселения Зимовниковского района </vt:lpstr>
      <vt:lpstr>Безвозмездные поступления в бюджет Савоськинского сельского поселения Зимовниковского района</vt:lpstr>
      <vt:lpstr>Муниципальные программы Савоськинского сельского поселения </vt:lpstr>
      <vt:lpstr>Расходы бюджета Савоськинского сельского поселения Зимовниковского района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Савоськинского сельского поселения Зимовниковского района  на 2021 год и на плановый период 2022 и 2023 годов </dc:title>
  <dc:creator>User</dc:creator>
  <cp:lastModifiedBy>User</cp:lastModifiedBy>
  <cp:revision>36</cp:revision>
  <dcterms:created xsi:type="dcterms:W3CDTF">2021-01-26T10:46:24Z</dcterms:created>
  <dcterms:modified xsi:type="dcterms:W3CDTF">2021-01-29T05:48:25Z</dcterms:modified>
</cp:coreProperties>
</file>