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59" autoAdjust="0"/>
    <p:restoredTop sz="86380" autoAdjust="0"/>
  </p:normalViewPr>
  <p:slideViewPr>
    <p:cSldViewPr>
      <p:cViewPr varScale="1">
        <p:scale>
          <a:sx n="63" d="100"/>
          <a:sy n="63" d="100"/>
        </p:scale>
        <p:origin x="-13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577D1F-B33E-48B2-8E5F-950A48DCC4C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2701B0-E659-4AFC-BCF2-FE397DEDA833}">
      <dgm:prSet phldrT="[Текст]" custT="1"/>
      <dgm:spPr/>
      <dgm:t>
        <a:bodyPr/>
        <a:lstStyle/>
        <a:p>
          <a:r>
            <a:rPr lang="ru-RU" sz="2000" i="1" dirty="0" smtClean="0">
              <a:latin typeface="Times New Roman" pitchFamily="18" charset="0"/>
              <a:cs typeface="Times New Roman" pitchFamily="18" charset="0"/>
            </a:rPr>
            <a:t>Налоговые и неналоговые доходы</a:t>
          </a:r>
          <a:endParaRPr lang="ru-RU" sz="2000" i="1" dirty="0">
            <a:latin typeface="Times New Roman" pitchFamily="18" charset="0"/>
            <a:cs typeface="Times New Roman" pitchFamily="18" charset="0"/>
          </a:endParaRPr>
        </a:p>
      </dgm:t>
    </dgm:pt>
    <dgm:pt modelId="{B964FBE6-4051-4849-98D6-0F8C513FA898}" type="parTrans" cxnId="{09C66F99-085F-4735-94EA-30E63FD72388}">
      <dgm:prSet/>
      <dgm:spPr/>
      <dgm:t>
        <a:bodyPr/>
        <a:lstStyle/>
        <a:p>
          <a:endParaRPr lang="ru-RU"/>
        </a:p>
      </dgm:t>
    </dgm:pt>
    <dgm:pt modelId="{C4ED157E-3653-4E1A-9FB0-65D5329F5904}" type="sibTrans" cxnId="{09C66F99-085F-4735-94EA-30E63FD72388}">
      <dgm:prSet/>
      <dgm:spPr/>
      <dgm:t>
        <a:bodyPr/>
        <a:lstStyle/>
        <a:p>
          <a:endParaRPr lang="ru-RU"/>
        </a:p>
      </dgm:t>
    </dgm:pt>
    <dgm:pt modelId="{AEF37FC0-DF1F-4A56-90A2-28CA82B30031}">
      <dgm:prSet phldrT="[Текст]" custT="1"/>
      <dgm:spPr/>
      <dgm:t>
        <a:bodyPr/>
        <a:lstStyle/>
        <a:p>
          <a:r>
            <a:rPr lang="ru-RU" sz="2000" i="1" dirty="0" smtClean="0">
              <a:latin typeface="Times New Roman" pitchFamily="18" charset="0"/>
              <a:cs typeface="Times New Roman" pitchFamily="18" charset="0"/>
            </a:rPr>
            <a:t>План – 3502,5 тыс.рублей. Факт – 3194,9 тыс.рублей или 91,2%.</a:t>
          </a:r>
          <a:endParaRPr lang="ru-RU" sz="2000" i="1" dirty="0">
            <a:latin typeface="Times New Roman" pitchFamily="18" charset="0"/>
            <a:cs typeface="Times New Roman" pitchFamily="18" charset="0"/>
          </a:endParaRPr>
        </a:p>
      </dgm:t>
    </dgm:pt>
    <dgm:pt modelId="{E1C5FE10-F0BF-4557-8071-4DAD03C18202}" type="parTrans" cxnId="{C3682B9E-2FD7-446F-BB58-7267AA46FA37}">
      <dgm:prSet/>
      <dgm:spPr/>
      <dgm:t>
        <a:bodyPr/>
        <a:lstStyle/>
        <a:p>
          <a:endParaRPr lang="ru-RU"/>
        </a:p>
      </dgm:t>
    </dgm:pt>
    <dgm:pt modelId="{5E43CB46-270C-4323-8C97-43E83C37AC45}" type="sibTrans" cxnId="{C3682B9E-2FD7-446F-BB58-7267AA46FA37}">
      <dgm:prSet/>
      <dgm:spPr/>
      <dgm:t>
        <a:bodyPr/>
        <a:lstStyle/>
        <a:p>
          <a:endParaRPr lang="ru-RU"/>
        </a:p>
      </dgm:t>
    </dgm:pt>
    <dgm:pt modelId="{A283E1E5-E6DD-4EFF-A013-08F00C4BF9D4}">
      <dgm:prSet phldrT="[Текст]" custT="1"/>
      <dgm:spPr/>
      <dgm:t>
        <a:bodyPr/>
        <a:lstStyle/>
        <a:p>
          <a:r>
            <a:rPr lang="ru-RU" sz="2000" i="1" dirty="0" smtClean="0">
              <a:latin typeface="Times New Roman" pitchFamily="18" charset="0"/>
              <a:cs typeface="Times New Roman" pitchFamily="18" charset="0"/>
            </a:rPr>
            <a:t>Безвозмездные поступления</a:t>
          </a:r>
          <a:endParaRPr lang="ru-RU" sz="2000" i="1" dirty="0">
            <a:latin typeface="Times New Roman" pitchFamily="18" charset="0"/>
            <a:cs typeface="Times New Roman" pitchFamily="18" charset="0"/>
          </a:endParaRPr>
        </a:p>
      </dgm:t>
    </dgm:pt>
    <dgm:pt modelId="{5A544502-7D39-4921-B678-C24A1C8A1570}" type="parTrans" cxnId="{845850D9-75EB-4159-A224-AD916D6C3AAB}">
      <dgm:prSet/>
      <dgm:spPr/>
      <dgm:t>
        <a:bodyPr/>
        <a:lstStyle/>
        <a:p>
          <a:endParaRPr lang="ru-RU"/>
        </a:p>
      </dgm:t>
    </dgm:pt>
    <dgm:pt modelId="{3CA1BE8E-470F-4E39-B503-A7C8FC87DF4C}" type="sibTrans" cxnId="{845850D9-75EB-4159-A224-AD916D6C3AAB}">
      <dgm:prSet/>
      <dgm:spPr/>
      <dgm:t>
        <a:bodyPr/>
        <a:lstStyle/>
        <a:p>
          <a:endParaRPr lang="ru-RU"/>
        </a:p>
      </dgm:t>
    </dgm:pt>
    <dgm:pt modelId="{F7ADB01F-7961-4747-8286-5179098DD724}">
      <dgm:prSet phldrT="[Текст]" custT="1"/>
      <dgm:spPr/>
      <dgm:t>
        <a:bodyPr/>
        <a:lstStyle/>
        <a:p>
          <a:r>
            <a:rPr lang="ru-RU" sz="2000" i="1" dirty="0" smtClean="0">
              <a:latin typeface="Times New Roman" pitchFamily="18" charset="0"/>
              <a:cs typeface="Times New Roman" pitchFamily="18" charset="0"/>
            </a:rPr>
            <a:t>План 3819,2 тыс.рублей. Факт 3819,2 тыс.рублей или 100,0%.</a:t>
          </a:r>
          <a:endParaRPr lang="ru-RU" sz="2000" i="1" dirty="0">
            <a:latin typeface="Times New Roman" pitchFamily="18" charset="0"/>
            <a:cs typeface="Times New Roman" pitchFamily="18" charset="0"/>
          </a:endParaRPr>
        </a:p>
      </dgm:t>
    </dgm:pt>
    <dgm:pt modelId="{1FB0CD77-0B77-451A-BC56-8902CBAAFE92}" type="parTrans" cxnId="{434BB0E9-A112-4D59-84AE-087E9374830B}">
      <dgm:prSet/>
      <dgm:spPr/>
      <dgm:t>
        <a:bodyPr/>
        <a:lstStyle/>
        <a:p>
          <a:endParaRPr lang="ru-RU"/>
        </a:p>
      </dgm:t>
    </dgm:pt>
    <dgm:pt modelId="{D83C3962-CB72-42B3-97C2-71042429CAD9}" type="sibTrans" cxnId="{434BB0E9-A112-4D59-84AE-087E9374830B}">
      <dgm:prSet/>
      <dgm:spPr/>
      <dgm:t>
        <a:bodyPr/>
        <a:lstStyle/>
        <a:p>
          <a:endParaRPr lang="ru-RU"/>
        </a:p>
      </dgm:t>
    </dgm:pt>
    <dgm:pt modelId="{9D354932-DA17-442A-8C60-F4D1C5329C24}" type="pres">
      <dgm:prSet presAssocID="{64577D1F-B33E-48B2-8E5F-950A48DCC4C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77D66A5-9D38-4CF2-9733-33616F6CD21D}" type="pres">
      <dgm:prSet presAssocID="{F02701B0-E659-4AFC-BCF2-FE397DEDA83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276FE5-822E-43A3-ABA8-7F42F0150041}" type="pres">
      <dgm:prSet presAssocID="{F02701B0-E659-4AFC-BCF2-FE397DEDA833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8ED755-7F18-463F-A8EC-F934221C69F1}" type="pres">
      <dgm:prSet presAssocID="{A283E1E5-E6DD-4EFF-A013-08F00C4BF9D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440F7F-C6A4-47C7-87B8-AA593EA41623}" type="pres">
      <dgm:prSet presAssocID="{A283E1E5-E6DD-4EFF-A013-08F00C4BF9D4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2AF6D2E-9AF4-4674-A6D1-C8F4C7F2CADF}" type="presOf" srcId="{F02701B0-E659-4AFC-BCF2-FE397DEDA833}" destId="{577D66A5-9D38-4CF2-9733-33616F6CD21D}" srcOrd="0" destOrd="0" presId="urn:microsoft.com/office/officeart/2005/8/layout/vList2"/>
    <dgm:cxn modelId="{C3682B9E-2FD7-446F-BB58-7267AA46FA37}" srcId="{F02701B0-E659-4AFC-BCF2-FE397DEDA833}" destId="{AEF37FC0-DF1F-4A56-90A2-28CA82B30031}" srcOrd="0" destOrd="0" parTransId="{E1C5FE10-F0BF-4557-8071-4DAD03C18202}" sibTransId="{5E43CB46-270C-4323-8C97-43E83C37AC45}"/>
    <dgm:cxn modelId="{434BB0E9-A112-4D59-84AE-087E9374830B}" srcId="{A283E1E5-E6DD-4EFF-A013-08F00C4BF9D4}" destId="{F7ADB01F-7961-4747-8286-5179098DD724}" srcOrd="0" destOrd="0" parTransId="{1FB0CD77-0B77-451A-BC56-8902CBAAFE92}" sibTransId="{D83C3962-CB72-42B3-97C2-71042429CAD9}"/>
    <dgm:cxn modelId="{09C66F99-085F-4735-94EA-30E63FD72388}" srcId="{64577D1F-B33E-48B2-8E5F-950A48DCC4C9}" destId="{F02701B0-E659-4AFC-BCF2-FE397DEDA833}" srcOrd="0" destOrd="0" parTransId="{B964FBE6-4051-4849-98D6-0F8C513FA898}" sibTransId="{C4ED157E-3653-4E1A-9FB0-65D5329F5904}"/>
    <dgm:cxn modelId="{845850D9-75EB-4159-A224-AD916D6C3AAB}" srcId="{64577D1F-B33E-48B2-8E5F-950A48DCC4C9}" destId="{A283E1E5-E6DD-4EFF-A013-08F00C4BF9D4}" srcOrd="1" destOrd="0" parTransId="{5A544502-7D39-4921-B678-C24A1C8A1570}" sibTransId="{3CA1BE8E-470F-4E39-B503-A7C8FC87DF4C}"/>
    <dgm:cxn modelId="{FFD4593B-261F-4701-AD3B-D4866676BB97}" type="presOf" srcId="{A283E1E5-E6DD-4EFF-A013-08F00C4BF9D4}" destId="{6F8ED755-7F18-463F-A8EC-F934221C69F1}" srcOrd="0" destOrd="0" presId="urn:microsoft.com/office/officeart/2005/8/layout/vList2"/>
    <dgm:cxn modelId="{7F449D95-4D7B-48D4-8C45-C768ACE487A4}" type="presOf" srcId="{F7ADB01F-7961-4747-8286-5179098DD724}" destId="{06440F7F-C6A4-47C7-87B8-AA593EA41623}" srcOrd="0" destOrd="0" presId="urn:microsoft.com/office/officeart/2005/8/layout/vList2"/>
    <dgm:cxn modelId="{10B548B2-AEFC-4504-ACCF-C4803192FD0D}" type="presOf" srcId="{AEF37FC0-DF1F-4A56-90A2-28CA82B30031}" destId="{71276FE5-822E-43A3-ABA8-7F42F0150041}" srcOrd="0" destOrd="0" presId="urn:microsoft.com/office/officeart/2005/8/layout/vList2"/>
    <dgm:cxn modelId="{C3AD50F7-442D-43CC-8A69-607E32D1BFFE}" type="presOf" srcId="{64577D1F-B33E-48B2-8E5F-950A48DCC4C9}" destId="{9D354932-DA17-442A-8C60-F4D1C5329C24}" srcOrd="0" destOrd="0" presId="urn:microsoft.com/office/officeart/2005/8/layout/vList2"/>
    <dgm:cxn modelId="{BC2935D2-9223-44ED-94BF-1FCA25669DC0}" type="presParOf" srcId="{9D354932-DA17-442A-8C60-F4D1C5329C24}" destId="{577D66A5-9D38-4CF2-9733-33616F6CD21D}" srcOrd="0" destOrd="0" presId="urn:microsoft.com/office/officeart/2005/8/layout/vList2"/>
    <dgm:cxn modelId="{0C8E0104-68E4-4224-879C-EC1DEF4EABC1}" type="presParOf" srcId="{9D354932-DA17-442A-8C60-F4D1C5329C24}" destId="{71276FE5-822E-43A3-ABA8-7F42F0150041}" srcOrd="1" destOrd="0" presId="urn:microsoft.com/office/officeart/2005/8/layout/vList2"/>
    <dgm:cxn modelId="{415AC206-5D2E-4ECA-ABC0-CF175942C937}" type="presParOf" srcId="{9D354932-DA17-442A-8C60-F4D1C5329C24}" destId="{6F8ED755-7F18-463F-A8EC-F934221C69F1}" srcOrd="2" destOrd="0" presId="urn:microsoft.com/office/officeart/2005/8/layout/vList2"/>
    <dgm:cxn modelId="{6373FEEC-D956-4AA3-AEE5-467673345DFC}" type="presParOf" srcId="{9D354932-DA17-442A-8C60-F4D1C5329C24}" destId="{06440F7F-C6A4-47C7-87B8-AA593EA41623}" srcOrd="3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B57147-350C-4FD0-BC8E-3EEAD93FF40D}" type="datetimeFigureOut">
              <a:rPr lang="ru-RU" smtClean="0"/>
              <a:pPr/>
              <a:t>20.05.2021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5BB5A3-8455-43A7-805E-00C4241F8E2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5BB5A3-8455-43A7-805E-00C4241F8E22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Утвержден Собранием депутатов Савоськинского сельского поселения  27 апреля </a:t>
            </a:r>
            <a:r>
              <a:rPr lang="ru-RU" sz="1800" i="1" smtClean="0">
                <a:latin typeface="Times New Roman" pitchFamily="18" charset="0"/>
                <a:cs typeface="Times New Roman" pitchFamily="18" charset="0"/>
              </a:rPr>
              <a:t>2021 года  №108</a:t>
            </a:r>
            <a:endParaRPr lang="ru-RU" sz="1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Отчет об исполнение бюджета Савоськинского сельского поселения Зимовниковского района</a:t>
            </a:r>
            <a:br>
              <a:rPr lang="ru-RU" sz="2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за 2020 год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Доходы                                                                                         бюджета Савоськинского сельского поселения                    Зимовниковского района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Налоговые и неналоговые доходы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524000" y="1397000"/>
          <a:ext cx="6096000" cy="476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 на доходы физических лиц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634,6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789,1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124,3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Единый сельскохозяйственный налог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418,2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550,0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131,5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физических лиц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59,0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37,9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64,2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Земельный налог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1675,2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979,8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58,5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Государственная</a:t>
                      </a:r>
                      <a:r>
                        <a:rPr lang="ru-RU" sz="12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пошлина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16,8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2,3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13,7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 от использования</a:t>
                      </a:r>
                      <a:r>
                        <a:rPr lang="ru-RU" sz="12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имущества, находящегося в государственной и муниципальной собственности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697,7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799,0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114,5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Штрафы, санкции, возмещение ущерба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36,8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Дотации бюджетам сельских поселений на выравнивание бюджетной обеспеченности в сумме 3726,5 тыс.рублей;</a:t>
            </a:r>
          </a:p>
          <a:p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Субвенции бюджетам сельских поселений на выполнение передаваемых полномочий субъектов Российской Федерации в сумме 0,2 тыс.рублей;</a:t>
            </a:r>
          </a:p>
          <a:p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Субвенции бюджетам сельских поселений на осуществление первичного воинского учета на территориях, где отсутствуют военные комиссариаты в сумме 92,5 тыс.рублей.</a:t>
            </a:r>
            <a:endParaRPr lang="ru-RU" sz="20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Расходы                                                                                                           бюджета Савоськинского сельского поселения                  Зимовниковского района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000" i="1" dirty="0" smtClean="0">
                <a:solidFill>
                  <a:srgbClr val="002060"/>
                </a:solidFill>
              </a:rPr>
              <a:t>Бюджет составлен на основе  муниципальных программ Савоськинского сельского поселения. На реализацию 9-ти муниципальных программ в бюджете в 2020 году предусмотрено 7525,3 тыс. рублей , что составляет  98,4 процентов от всех ассигнований </a:t>
            </a:r>
            <a:r>
              <a:rPr lang="ru-RU" sz="2000" i="1" dirty="0" smtClean="0">
                <a:solidFill>
                  <a:srgbClr val="002060"/>
                </a:solidFill>
              </a:rPr>
              <a:t>. </a:t>
            </a:r>
            <a:r>
              <a:rPr lang="ru-RU" sz="2000" i="1" dirty="0" smtClean="0">
                <a:solidFill>
                  <a:srgbClr val="002060"/>
                </a:solidFill>
              </a:rPr>
              <a:t>Н</a:t>
            </a:r>
            <a:r>
              <a:rPr lang="ru-RU" sz="2000" i="1" dirty="0" smtClean="0">
                <a:solidFill>
                  <a:srgbClr val="002060"/>
                </a:solidFill>
              </a:rPr>
              <a:t>а </a:t>
            </a:r>
            <a:r>
              <a:rPr lang="ru-RU" sz="2000" i="1" dirty="0" smtClean="0">
                <a:solidFill>
                  <a:srgbClr val="002060"/>
                </a:solidFill>
              </a:rPr>
              <a:t>реализацию муниципальных программ Савоськинского сельского поселения. Фактически исполнено в сумме 6815,1 тыс.рублей.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Расходы                                                                                                           бюджета Савоськинского сельского поселения                  Зимовниковского района</a:t>
            </a:r>
            <a:endParaRPr lang="ru-RU" sz="2000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4" cy="423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101"/>
                <a:gridCol w="1943101"/>
                <a:gridCol w="1943101"/>
                <a:gridCol w="194310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вопросы:</a:t>
                      </a:r>
                    </a:p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План – 4324,5 тыс.рублей</a:t>
                      </a:r>
                    </a:p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Факт – 4193,3 тыс.рублей </a:t>
                      </a:r>
                    </a:p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или 97,0 %.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360" marR="8636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оборона: </a:t>
                      </a:r>
                    </a:p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План – 92,5 тыс.рублей</a:t>
                      </a:r>
                    </a:p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Факт – 92,5 тыс.рублей </a:t>
                      </a:r>
                    </a:p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или 100,0 %.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деятельность:</a:t>
                      </a:r>
                    </a:p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План – 9,6 тыс.рублей</a:t>
                      </a:r>
                    </a:p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Факт – 9,6 тыс.рублей</a:t>
                      </a:r>
                      <a:r>
                        <a:rPr lang="ru-RU" sz="14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ru-RU" sz="14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или 100,0 %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360" marR="8636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экономика:</a:t>
                      </a:r>
                    </a:p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План – 16,0 тыс.рублей</a:t>
                      </a:r>
                    </a:p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r>
                        <a:rPr lang="ru-RU" sz="14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16,0 тыс.рублей </a:t>
                      </a:r>
                    </a:p>
                    <a:p>
                      <a:r>
                        <a:rPr lang="ru-RU" sz="14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или 100,0 %.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360" marR="86360"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Жилищно – коммунальное хозяйство:</a:t>
                      </a:r>
                    </a:p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План – 1047,8 тыс.рублей</a:t>
                      </a:r>
                    </a:p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Факт – 503,5 тыс.рублей </a:t>
                      </a:r>
                    </a:p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или 48,1 %.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360" marR="8636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r>
                        <a:rPr lang="ru-RU" sz="14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:</a:t>
                      </a:r>
                    </a:p>
                    <a:p>
                      <a:r>
                        <a:rPr lang="ru-RU" sz="14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 – 28,3 тыс. рублей</a:t>
                      </a:r>
                    </a:p>
                    <a:p>
                      <a:r>
                        <a:rPr lang="ru-RU" sz="14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Факт – 28,2 тыс.рублей </a:t>
                      </a:r>
                    </a:p>
                    <a:p>
                      <a:r>
                        <a:rPr lang="ru-RU" sz="14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или  99,6 %.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360" marR="8636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Культура, кинематография:</a:t>
                      </a:r>
                    </a:p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План – 2070,9 тыс.рублей</a:t>
                      </a:r>
                    </a:p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Факт – 2036,3 тыс.рублей </a:t>
                      </a:r>
                    </a:p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или  98,3 %.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360" marR="8636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Межбюджетные трансферты общего характера бюджетам бюджетной системы Российской Федерации:</a:t>
                      </a:r>
                    </a:p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r>
                        <a:rPr lang="ru-RU" sz="14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53,4 тыс.рублей</a:t>
                      </a:r>
                    </a:p>
                    <a:p>
                      <a:r>
                        <a:rPr lang="ru-RU" sz="14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Факт – 53,4 тыс.рублей </a:t>
                      </a:r>
                    </a:p>
                    <a:p>
                      <a:r>
                        <a:rPr lang="ru-RU" sz="14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или 100,0 %.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360" marR="86360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Профицит бюджета Савоськинского сельского поселения                  Зимовниковского района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итогам исполнения бюджета Савоськинского сельского поселения Зимовниковского района за 2020 год сложился Профицит в сумме 81,3 тыс. рублей.</a:t>
            </a:r>
            <a:endParaRPr lang="ru-RU" sz="20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70</TotalTime>
  <Words>390</Words>
  <PresentationFormat>Экран (4:3)</PresentationFormat>
  <Paragraphs>82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Справедливость</vt:lpstr>
      <vt:lpstr>Отчет об исполнение бюджета Савоськинского сельского поселения Зимовниковского района за 2020 год</vt:lpstr>
      <vt:lpstr>Доходы                                                                                         бюджета Савоськинского сельского поселения                    Зимовниковского района</vt:lpstr>
      <vt:lpstr>Налоговые и неналоговые доходы</vt:lpstr>
      <vt:lpstr>Безвозмездные поступления</vt:lpstr>
      <vt:lpstr>Расходы                                                                                                           бюджета Савоськинского сельского поселения                  Зимовниковского района</vt:lpstr>
      <vt:lpstr>Расходы                                                                                                           бюджета Савоськинского сельского поселения                  Зимовниковского района</vt:lpstr>
      <vt:lpstr>Профицит бюджета Савоськинского сельского поселения                  Зимовниковского района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исполнение бюджета Савоськинского сельского поселения Зимовниковского района</dc:title>
  <dc:creator>User</dc:creator>
  <cp:lastModifiedBy>User</cp:lastModifiedBy>
  <cp:revision>39</cp:revision>
  <dcterms:created xsi:type="dcterms:W3CDTF">2021-05-11T10:30:18Z</dcterms:created>
  <dcterms:modified xsi:type="dcterms:W3CDTF">2021-05-20T05:19:53Z</dcterms:modified>
</cp:coreProperties>
</file>